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318" r:id="rId3"/>
    <p:sldId id="487" r:id="rId4"/>
    <p:sldId id="268" r:id="rId5"/>
    <p:sldId id="439" r:id="rId6"/>
    <p:sldId id="488" r:id="rId7"/>
    <p:sldId id="438" r:id="rId8"/>
    <p:sldId id="489" r:id="rId9"/>
    <p:sldId id="437" r:id="rId10"/>
    <p:sldId id="440" r:id="rId11"/>
    <p:sldId id="450" r:id="rId12"/>
    <p:sldId id="490" r:id="rId13"/>
    <p:sldId id="307" r:id="rId14"/>
    <p:sldId id="446" r:id="rId15"/>
    <p:sldId id="447" r:id="rId16"/>
    <p:sldId id="448" r:id="rId17"/>
    <p:sldId id="315" r:id="rId18"/>
    <p:sldId id="41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079"/>
    <a:srgbClr val="5D5D5D"/>
    <a:srgbClr val="868D8E"/>
    <a:srgbClr val="F59A9B"/>
    <a:srgbClr val="F37A7D"/>
    <a:srgbClr val="EA5A5D"/>
    <a:srgbClr val="000000"/>
    <a:srgbClr val="FFFFFF"/>
    <a:srgbClr val="E4574E"/>
    <a:srgbClr val="5DB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88158" autoAdjust="0"/>
  </p:normalViewPr>
  <p:slideViewPr>
    <p:cSldViewPr snapToGrid="0" snapToObjects="1">
      <p:cViewPr>
        <p:scale>
          <a:sx n="121" d="100"/>
          <a:sy n="121" d="100"/>
        </p:scale>
        <p:origin x="-1500" y="-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C5833-37BB-1849-8937-537FC2238075}" type="doc">
      <dgm:prSet loTypeId="urn:microsoft.com/office/officeart/2005/8/layout/targe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D0F04-AF59-E246-9B03-498E440CE612}">
      <dgm:prSet phldrT="[Text]" custT="1"/>
      <dgm:spPr>
        <a:ln>
          <a:solidFill>
            <a:srgbClr val="232079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rgbClr val="5D5D5D"/>
              </a:solidFill>
              <a:latin typeface="Aleo Light"/>
              <a:cs typeface="Aleo Light"/>
            </a:rPr>
            <a:t>French Quarter</a:t>
          </a:r>
          <a:endParaRPr lang="en-US" sz="2000" dirty="0">
            <a:solidFill>
              <a:srgbClr val="5D5D5D"/>
            </a:solidFill>
            <a:latin typeface="Aleo Light"/>
            <a:cs typeface="Aleo Light"/>
          </a:endParaRPr>
        </a:p>
      </dgm:t>
    </dgm:pt>
    <dgm:pt modelId="{22790B8E-BDA9-5349-8B15-77445D8AC8B7}" type="parTrans" cxnId="{486BA5A9-38A8-E640-B43F-FD3A5B53C3B4}">
      <dgm:prSet/>
      <dgm:spPr/>
      <dgm:t>
        <a:bodyPr/>
        <a:lstStyle/>
        <a:p>
          <a:endParaRPr lang="en-US" sz="1600">
            <a:solidFill>
              <a:srgbClr val="5D5D5D"/>
            </a:solidFill>
            <a:latin typeface="Aleo Light"/>
            <a:cs typeface="Aleo Light"/>
          </a:endParaRPr>
        </a:p>
      </dgm:t>
    </dgm:pt>
    <dgm:pt modelId="{C0B63CC7-11B9-4547-8133-FFC2B862C3E4}" type="sibTrans" cxnId="{486BA5A9-38A8-E640-B43F-FD3A5B53C3B4}">
      <dgm:prSet/>
      <dgm:spPr/>
      <dgm:t>
        <a:bodyPr/>
        <a:lstStyle/>
        <a:p>
          <a:endParaRPr lang="en-US" sz="1600">
            <a:solidFill>
              <a:srgbClr val="5D5D5D"/>
            </a:solidFill>
            <a:latin typeface="Aleo Light"/>
            <a:cs typeface="Aleo Light"/>
          </a:endParaRPr>
        </a:p>
      </dgm:t>
    </dgm:pt>
    <dgm:pt modelId="{666E50E3-65D5-C940-9F3F-5C0A18F8A338}">
      <dgm:prSet phldrT="[Text]" custT="1"/>
      <dgm:spPr/>
      <dgm:t>
        <a:bodyPr anchor="t"/>
        <a:lstStyle/>
        <a:p>
          <a:pPr algn="ctr"/>
          <a:r>
            <a:rPr lang="en-US" sz="1100" dirty="0" smtClean="0">
              <a:solidFill>
                <a:srgbClr val="5D5D5D"/>
              </a:solidFill>
              <a:latin typeface="Aleo Light"/>
              <a:cs typeface="Aleo Light"/>
            </a:rPr>
            <a:t>Nightlife, food, music, Bourbon Street, one-stop for adult fun!</a:t>
          </a:r>
          <a:endParaRPr lang="en-US" sz="2000" dirty="0" smtClean="0">
            <a:solidFill>
              <a:srgbClr val="5D5D5D"/>
            </a:solidFill>
            <a:latin typeface="Aleo Light"/>
            <a:cs typeface="Aleo Light"/>
          </a:endParaRPr>
        </a:p>
        <a:p>
          <a:pPr algn="l"/>
          <a:endParaRPr lang="en-US" sz="4400" dirty="0">
            <a:solidFill>
              <a:srgbClr val="5D5D5D"/>
            </a:solidFill>
            <a:latin typeface="Aleo Light"/>
            <a:cs typeface="Aleo Light"/>
          </a:endParaRPr>
        </a:p>
      </dgm:t>
    </dgm:pt>
    <dgm:pt modelId="{D5B63BFB-FEE0-7941-9089-F95DF1659C13}" type="parTrans" cxnId="{DA4A371A-8EA5-224E-92DF-A1905DB946A6}">
      <dgm:prSet/>
      <dgm:spPr/>
      <dgm:t>
        <a:bodyPr/>
        <a:lstStyle/>
        <a:p>
          <a:endParaRPr lang="en-US" sz="1600">
            <a:solidFill>
              <a:srgbClr val="5D5D5D"/>
            </a:solidFill>
            <a:latin typeface="Aleo Light"/>
            <a:cs typeface="Aleo Light"/>
          </a:endParaRPr>
        </a:p>
      </dgm:t>
    </dgm:pt>
    <dgm:pt modelId="{44C4D494-AB93-E745-B91C-241F061EB3E5}" type="sibTrans" cxnId="{DA4A371A-8EA5-224E-92DF-A1905DB946A6}">
      <dgm:prSet/>
      <dgm:spPr/>
      <dgm:t>
        <a:bodyPr/>
        <a:lstStyle/>
        <a:p>
          <a:endParaRPr lang="en-US" sz="1600">
            <a:solidFill>
              <a:srgbClr val="5D5D5D"/>
            </a:solidFill>
            <a:latin typeface="Aleo Light"/>
            <a:cs typeface="Aleo Light"/>
          </a:endParaRPr>
        </a:p>
      </dgm:t>
    </dgm:pt>
    <dgm:pt modelId="{A0FD7ED7-C3DF-B942-BDC5-6AA2C51C9628}">
      <dgm:prSet phldrT="[Text]" custT="1"/>
      <dgm:spPr>
        <a:ln>
          <a:solidFill>
            <a:srgbClr val="232079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rgbClr val="5D5D5D"/>
              </a:solidFill>
              <a:latin typeface="Aleo Light"/>
              <a:cs typeface="Aleo Light"/>
            </a:rPr>
            <a:t>Food</a:t>
          </a:r>
          <a:endParaRPr lang="en-US" sz="2000" dirty="0">
            <a:solidFill>
              <a:srgbClr val="5D5D5D"/>
            </a:solidFill>
            <a:latin typeface="Aleo Light"/>
            <a:cs typeface="Aleo Light"/>
          </a:endParaRPr>
        </a:p>
      </dgm:t>
    </dgm:pt>
    <dgm:pt modelId="{229F78E4-AC8B-144C-8C51-D3F1098D89F7}" type="parTrans" cxnId="{EEA0414F-819A-D44B-89AE-C5E022EB2D30}">
      <dgm:prSet/>
      <dgm:spPr/>
      <dgm:t>
        <a:bodyPr/>
        <a:lstStyle/>
        <a:p>
          <a:endParaRPr lang="en-US" sz="1600">
            <a:solidFill>
              <a:srgbClr val="5D5D5D"/>
            </a:solidFill>
            <a:latin typeface="Aleo Light"/>
            <a:cs typeface="Aleo Light"/>
          </a:endParaRPr>
        </a:p>
      </dgm:t>
    </dgm:pt>
    <dgm:pt modelId="{7A3ACC14-0E9F-504E-A9F4-A6AA6F6D8FD7}" type="sibTrans" cxnId="{EEA0414F-819A-D44B-89AE-C5E022EB2D30}">
      <dgm:prSet/>
      <dgm:spPr/>
      <dgm:t>
        <a:bodyPr/>
        <a:lstStyle/>
        <a:p>
          <a:endParaRPr lang="en-US" sz="1600">
            <a:solidFill>
              <a:srgbClr val="5D5D5D"/>
            </a:solidFill>
            <a:latin typeface="Aleo Light"/>
            <a:cs typeface="Aleo Light"/>
          </a:endParaRPr>
        </a:p>
      </dgm:t>
    </dgm:pt>
    <dgm:pt modelId="{A253F55B-ED4F-6848-8D31-29DEFACB742C}">
      <dgm:prSet phldrT="[Text]" custT="1"/>
      <dgm:spPr/>
      <dgm:t>
        <a:bodyPr/>
        <a:lstStyle/>
        <a:p>
          <a:pPr algn="ctr"/>
          <a:r>
            <a:rPr lang="en-US" sz="1200" dirty="0" smtClean="0">
              <a:solidFill>
                <a:srgbClr val="5D5D5D"/>
              </a:solidFill>
              <a:latin typeface="Aleo Light"/>
              <a:cs typeface="Aleo Light"/>
            </a:rPr>
            <a:t>Many travel just for the food and don’t understand what other options exist</a:t>
          </a:r>
          <a:endParaRPr lang="en-US" sz="1200" dirty="0">
            <a:solidFill>
              <a:srgbClr val="5D5D5D"/>
            </a:solidFill>
            <a:latin typeface="Aleo Light"/>
            <a:cs typeface="Aleo Light"/>
          </a:endParaRPr>
        </a:p>
      </dgm:t>
    </dgm:pt>
    <dgm:pt modelId="{01579D8C-6A06-6C46-A54E-8A8A7DFB8040}" type="parTrans" cxnId="{3B77037D-4064-8B4C-AB16-68E086D11A69}">
      <dgm:prSet/>
      <dgm:spPr/>
      <dgm:t>
        <a:bodyPr/>
        <a:lstStyle/>
        <a:p>
          <a:endParaRPr lang="en-US" sz="1600">
            <a:solidFill>
              <a:srgbClr val="5D5D5D"/>
            </a:solidFill>
            <a:latin typeface="Aleo Light"/>
            <a:cs typeface="Aleo Light"/>
          </a:endParaRPr>
        </a:p>
      </dgm:t>
    </dgm:pt>
    <dgm:pt modelId="{E41A2744-7D59-524C-8375-67B430E645AE}" type="sibTrans" cxnId="{3B77037D-4064-8B4C-AB16-68E086D11A69}">
      <dgm:prSet/>
      <dgm:spPr/>
      <dgm:t>
        <a:bodyPr/>
        <a:lstStyle/>
        <a:p>
          <a:endParaRPr lang="en-US" sz="1600">
            <a:solidFill>
              <a:srgbClr val="5D5D5D"/>
            </a:solidFill>
            <a:latin typeface="Aleo Light"/>
            <a:cs typeface="Aleo Light"/>
          </a:endParaRPr>
        </a:p>
      </dgm:t>
    </dgm:pt>
    <dgm:pt modelId="{92300F93-33CA-A741-9CF2-04AFF5D47946}">
      <dgm:prSet phldrT="[Text]" custT="1"/>
      <dgm:spPr>
        <a:ln>
          <a:solidFill>
            <a:srgbClr val="232079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rgbClr val="5D5D5D"/>
              </a:solidFill>
              <a:latin typeface="Aleo Light"/>
              <a:cs typeface="Aleo Light"/>
            </a:rPr>
            <a:t>Jazz</a:t>
          </a:r>
          <a:endParaRPr lang="en-US" sz="2800" dirty="0">
            <a:solidFill>
              <a:srgbClr val="5D5D5D"/>
            </a:solidFill>
            <a:latin typeface="Aleo Light"/>
            <a:cs typeface="Aleo Light"/>
          </a:endParaRPr>
        </a:p>
      </dgm:t>
    </dgm:pt>
    <dgm:pt modelId="{211379AA-9999-CB4C-AC93-34DE89C458E0}" type="parTrans" cxnId="{4E837DA2-C7D1-9F41-A512-D8FD6D89FB50}">
      <dgm:prSet/>
      <dgm:spPr/>
      <dgm:t>
        <a:bodyPr/>
        <a:lstStyle/>
        <a:p>
          <a:endParaRPr lang="en-US"/>
        </a:p>
      </dgm:t>
    </dgm:pt>
    <dgm:pt modelId="{6D44E3B7-7A29-124B-93D8-759768739704}" type="sibTrans" cxnId="{4E837DA2-C7D1-9F41-A512-D8FD6D89FB50}">
      <dgm:prSet/>
      <dgm:spPr/>
      <dgm:t>
        <a:bodyPr/>
        <a:lstStyle/>
        <a:p>
          <a:endParaRPr lang="en-US"/>
        </a:p>
      </dgm:t>
    </dgm:pt>
    <dgm:pt modelId="{AE25906E-1E05-4D43-9D07-07F54A5605D0}">
      <dgm:prSet phldrT="[Text]" custT="1"/>
      <dgm:spPr/>
      <dgm:t>
        <a:bodyPr/>
        <a:lstStyle/>
        <a:p>
          <a:pPr algn="ctr"/>
          <a:r>
            <a:rPr lang="en-US" sz="1200" dirty="0" smtClean="0">
              <a:solidFill>
                <a:srgbClr val="5D5D5D"/>
              </a:solidFill>
              <a:latin typeface="Aleo Light"/>
              <a:cs typeface="Aleo Light"/>
            </a:rPr>
            <a:t>Music lovers rejoice and others just don’t understand and think it is only in bars available for adults</a:t>
          </a:r>
          <a:endParaRPr lang="en-US" sz="1200" dirty="0">
            <a:solidFill>
              <a:srgbClr val="5D5D5D"/>
            </a:solidFill>
            <a:latin typeface="Aleo Light"/>
            <a:cs typeface="Aleo Light"/>
          </a:endParaRPr>
        </a:p>
      </dgm:t>
    </dgm:pt>
    <dgm:pt modelId="{300377FD-6D11-C549-BC2C-FA204F19F5EF}" type="sibTrans" cxnId="{F5BBFF28-1272-B642-B1B9-6F6520919284}">
      <dgm:prSet/>
      <dgm:spPr/>
      <dgm:t>
        <a:bodyPr/>
        <a:lstStyle/>
        <a:p>
          <a:endParaRPr lang="en-US"/>
        </a:p>
      </dgm:t>
    </dgm:pt>
    <dgm:pt modelId="{F87C8AA4-8F54-0C4D-8081-5DEB3051BA83}" type="parTrans" cxnId="{F5BBFF28-1272-B642-B1B9-6F6520919284}">
      <dgm:prSet/>
      <dgm:spPr/>
      <dgm:t>
        <a:bodyPr/>
        <a:lstStyle/>
        <a:p>
          <a:endParaRPr lang="en-US"/>
        </a:p>
      </dgm:t>
    </dgm:pt>
    <dgm:pt modelId="{E1635AAF-88BF-7444-A052-A59CDC3B176A}" type="pres">
      <dgm:prSet presAssocID="{0F0C5833-37BB-1849-8937-537FC22380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16AE0-D692-C64A-9B6E-D0D89FD49E2B}" type="pres">
      <dgm:prSet presAssocID="{04BD0F04-AF59-E246-9B03-498E440CE612}" presName="circle1" presStyleLbl="node1" presStyleIdx="0" presStyleCnt="3"/>
      <dgm:spPr>
        <a:solidFill>
          <a:srgbClr val="232079"/>
        </a:solidFill>
      </dgm:spPr>
      <dgm:t>
        <a:bodyPr/>
        <a:lstStyle/>
        <a:p>
          <a:endParaRPr lang="en-US"/>
        </a:p>
      </dgm:t>
    </dgm:pt>
    <dgm:pt modelId="{5575CDE3-EA36-1343-910F-390FBC9C5E6C}" type="pres">
      <dgm:prSet presAssocID="{04BD0F04-AF59-E246-9B03-498E440CE612}" presName="space" presStyleCnt="0"/>
      <dgm:spPr/>
      <dgm:t>
        <a:bodyPr/>
        <a:lstStyle/>
        <a:p>
          <a:endParaRPr lang="en-US"/>
        </a:p>
      </dgm:t>
    </dgm:pt>
    <dgm:pt modelId="{C5A2189C-BAB2-DB4D-BE3E-0485480D14CB}" type="pres">
      <dgm:prSet presAssocID="{04BD0F04-AF59-E246-9B03-498E440CE612}" presName="rect1" presStyleLbl="alignAcc1" presStyleIdx="0" presStyleCnt="3" custLinFactNeighborY="351"/>
      <dgm:spPr/>
      <dgm:t>
        <a:bodyPr/>
        <a:lstStyle/>
        <a:p>
          <a:endParaRPr lang="en-US"/>
        </a:p>
      </dgm:t>
    </dgm:pt>
    <dgm:pt modelId="{AFB0B391-87D8-B54D-AE80-FAD8FC281F81}" type="pres">
      <dgm:prSet presAssocID="{A0FD7ED7-C3DF-B942-BDC5-6AA2C51C9628}" presName="vertSpace2" presStyleLbl="node1" presStyleIdx="0" presStyleCnt="3"/>
      <dgm:spPr/>
      <dgm:t>
        <a:bodyPr/>
        <a:lstStyle/>
        <a:p>
          <a:endParaRPr lang="en-US"/>
        </a:p>
      </dgm:t>
    </dgm:pt>
    <dgm:pt modelId="{7CF04EA0-337E-2A4A-8B4A-6ECC23430266}" type="pres">
      <dgm:prSet presAssocID="{A0FD7ED7-C3DF-B942-BDC5-6AA2C51C9628}" presName="circle2" presStyleLbl="node1" presStyleIdx="1" presStyleCnt="3"/>
      <dgm:spPr>
        <a:solidFill>
          <a:srgbClr val="232079"/>
        </a:solidFill>
      </dgm:spPr>
      <dgm:t>
        <a:bodyPr/>
        <a:lstStyle/>
        <a:p>
          <a:endParaRPr lang="en-US"/>
        </a:p>
      </dgm:t>
    </dgm:pt>
    <dgm:pt modelId="{E46DBEF1-161B-3940-95ED-FA7174AB7091}" type="pres">
      <dgm:prSet presAssocID="{A0FD7ED7-C3DF-B942-BDC5-6AA2C51C9628}" presName="rect2" presStyleLbl="alignAcc1" presStyleIdx="1" presStyleCnt="3"/>
      <dgm:spPr/>
      <dgm:t>
        <a:bodyPr/>
        <a:lstStyle/>
        <a:p>
          <a:endParaRPr lang="en-US"/>
        </a:p>
      </dgm:t>
    </dgm:pt>
    <dgm:pt modelId="{4E0B5DB0-331B-A046-B065-DD52FC808499}" type="pres">
      <dgm:prSet presAssocID="{92300F93-33CA-A741-9CF2-04AFF5D47946}" presName="vertSpace3" presStyleLbl="node1" presStyleIdx="1" presStyleCnt="3"/>
      <dgm:spPr/>
      <dgm:t>
        <a:bodyPr/>
        <a:lstStyle/>
        <a:p>
          <a:endParaRPr lang="en-US"/>
        </a:p>
      </dgm:t>
    </dgm:pt>
    <dgm:pt modelId="{0B8AE48B-02AE-0944-947B-C2BED947FC31}" type="pres">
      <dgm:prSet presAssocID="{92300F93-33CA-A741-9CF2-04AFF5D47946}" presName="circle3" presStyleLbl="node1" presStyleIdx="2" presStyleCnt="3"/>
      <dgm:spPr>
        <a:solidFill>
          <a:srgbClr val="232079"/>
        </a:solidFill>
      </dgm:spPr>
      <dgm:t>
        <a:bodyPr/>
        <a:lstStyle/>
        <a:p>
          <a:endParaRPr lang="en-US"/>
        </a:p>
      </dgm:t>
    </dgm:pt>
    <dgm:pt modelId="{C5E2DE66-8E8D-ED4E-8B69-9112D95761F0}" type="pres">
      <dgm:prSet presAssocID="{92300F93-33CA-A741-9CF2-04AFF5D47946}" presName="rect3" presStyleLbl="alignAcc1" presStyleIdx="2" presStyleCnt="3"/>
      <dgm:spPr/>
      <dgm:t>
        <a:bodyPr/>
        <a:lstStyle/>
        <a:p>
          <a:endParaRPr lang="en-US"/>
        </a:p>
      </dgm:t>
    </dgm:pt>
    <dgm:pt modelId="{228F66AD-A430-1E45-BD01-79B9648A75BE}" type="pres">
      <dgm:prSet presAssocID="{04BD0F04-AF59-E246-9B03-498E440CE61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82DD0-8636-E14D-A556-747FAC97164D}" type="pres">
      <dgm:prSet presAssocID="{04BD0F04-AF59-E246-9B03-498E440CE61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43851-CECB-2042-8DAC-D36087FD330D}" type="pres">
      <dgm:prSet presAssocID="{A0FD7ED7-C3DF-B942-BDC5-6AA2C51C962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14285-88B5-864C-AC37-2E22A0EE8530}" type="pres">
      <dgm:prSet presAssocID="{A0FD7ED7-C3DF-B942-BDC5-6AA2C51C962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50DF8-1622-9943-923E-25B66B844CDB}" type="pres">
      <dgm:prSet presAssocID="{92300F93-33CA-A741-9CF2-04AFF5D4794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3D42F-8931-F747-9FA5-BD3DBD705C87}" type="pres">
      <dgm:prSet presAssocID="{92300F93-33CA-A741-9CF2-04AFF5D4794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092C46-D122-EF47-9BCD-404E90884A4C}" type="presOf" srcId="{A0FD7ED7-C3DF-B942-BDC5-6AA2C51C9628}" destId="{73F43851-CECB-2042-8DAC-D36087FD330D}" srcOrd="1" destOrd="0" presId="urn:microsoft.com/office/officeart/2005/8/layout/target3"/>
    <dgm:cxn modelId="{89264AC7-3197-0746-BF93-6900B179F0EA}" type="presOf" srcId="{04BD0F04-AF59-E246-9B03-498E440CE612}" destId="{C5A2189C-BAB2-DB4D-BE3E-0485480D14CB}" srcOrd="0" destOrd="0" presId="urn:microsoft.com/office/officeart/2005/8/layout/target3"/>
    <dgm:cxn modelId="{67158877-F6E5-0A45-8783-998DFA792DD9}" type="presOf" srcId="{04BD0F04-AF59-E246-9B03-498E440CE612}" destId="{228F66AD-A430-1E45-BD01-79B9648A75BE}" srcOrd="1" destOrd="0" presId="urn:microsoft.com/office/officeart/2005/8/layout/target3"/>
    <dgm:cxn modelId="{AC023313-A2CC-464E-A50C-792F202BF506}" type="presOf" srcId="{A0FD7ED7-C3DF-B942-BDC5-6AA2C51C9628}" destId="{E46DBEF1-161B-3940-95ED-FA7174AB7091}" srcOrd="0" destOrd="0" presId="urn:microsoft.com/office/officeart/2005/8/layout/target3"/>
    <dgm:cxn modelId="{156FFE9D-C99C-B74D-AB94-BE1EA6B50F6B}" type="presOf" srcId="{A253F55B-ED4F-6848-8D31-29DEFACB742C}" destId="{DCE14285-88B5-864C-AC37-2E22A0EE8530}" srcOrd="0" destOrd="0" presId="urn:microsoft.com/office/officeart/2005/8/layout/target3"/>
    <dgm:cxn modelId="{DA4A371A-8EA5-224E-92DF-A1905DB946A6}" srcId="{04BD0F04-AF59-E246-9B03-498E440CE612}" destId="{666E50E3-65D5-C940-9F3F-5C0A18F8A338}" srcOrd="0" destOrd="0" parTransId="{D5B63BFB-FEE0-7941-9089-F95DF1659C13}" sibTransId="{44C4D494-AB93-E745-B91C-241F061EB3E5}"/>
    <dgm:cxn modelId="{EEA0414F-819A-D44B-89AE-C5E022EB2D30}" srcId="{0F0C5833-37BB-1849-8937-537FC2238075}" destId="{A0FD7ED7-C3DF-B942-BDC5-6AA2C51C9628}" srcOrd="1" destOrd="0" parTransId="{229F78E4-AC8B-144C-8C51-D3F1098D89F7}" sibTransId="{7A3ACC14-0E9F-504E-A9F4-A6AA6F6D8FD7}"/>
    <dgm:cxn modelId="{4E837DA2-C7D1-9F41-A512-D8FD6D89FB50}" srcId="{0F0C5833-37BB-1849-8937-537FC2238075}" destId="{92300F93-33CA-A741-9CF2-04AFF5D47946}" srcOrd="2" destOrd="0" parTransId="{211379AA-9999-CB4C-AC93-34DE89C458E0}" sibTransId="{6D44E3B7-7A29-124B-93D8-759768739704}"/>
    <dgm:cxn modelId="{51CFCB52-52BD-024B-B151-4C8307E10BD5}" type="presOf" srcId="{92300F93-33CA-A741-9CF2-04AFF5D47946}" destId="{C5E2DE66-8E8D-ED4E-8B69-9112D95761F0}" srcOrd="0" destOrd="0" presId="urn:microsoft.com/office/officeart/2005/8/layout/target3"/>
    <dgm:cxn modelId="{7A215B9D-C8EC-1A44-9ABD-01EAC466B5C6}" type="presOf" srcId="{666E50E3-65D5-C940-9F3F-5C0A18F8A338}" destId="{FA882DD0-8636-E14D-A556-747FAC97164D}" srcOrd="0" destOrd="0" presId="urn:microsoft.com/office/officeart/2005/8/layout/target3"/>
    <dgm:cxn modelId="{486BA5A9-38A8-E640-B43F-FD3A5B53C3B4}" srcId="{0F0C5833-37BB-1849-8937-537FC2238075}" destId="{04BD0F04-AF59-E246-9B03-498E440CE612}" srcOrd="0" destOrd="0" parTransId="{22790B8E-BDA9-5349-8B15-77445D8AC8B7}" sibTransId="{C0B63CC7-11B9-4547-8133-FFC2B862C3E4}"/>
    <dgm:cxn modelId="{3B77037D-4064-8B4C-AB16-68E086D11A69}" srcId="{A0FD7ED7-C3DF-B942-BDC5-6AA2C51C9628}" destId="{A253F55B-ED4F-6848-8D31-29DEFACB742C}" srcOrd="0" destOrd="0" parTransId="{01579D8C-6A06-6C46-A54E-8A8A7DFB8040}" sibTransId="{E41A2744-7D59-524C-8375-67B430E645AE}"/>
    <dgm:cxn modelId="{F5BBFF28-1272-B642-B1B9-6F6520919284}" srcId="{92300F93-33CA-A741-9CF2-04AFF5D47946}" destId="{AE25906E-1E05-4D43-9D07-07F54A5605D0}" srcOrd="0" destOrd="0" parTransId="{F87C8AA4-8F54-0C4D-8081-5DEB3051BA83}" sibTransId="{300377FD-6D11-C549-BC2C-FA204F19F5EF}"/>
    <dgm:cxn modelId="{B5F7E8BD-953F-F04B-B2E3-D253C294DC6C}" type="presOf" srcId="{0F0C5833-37BB-1849-8937-537FC2238075}" destId="{E1635AAF-88BF-7444-A052-A59CDC3B176A}" srcOrd="0" destOrd="0" presId="urn:microsoft.com/office/officeart/2005/8/layout/target3"/>
    <dgm:cxn modelId="{46936FBE-E7A4-8D4B-A962-CE1E1324677A}" type="presOf" srcId="{92300F93-33CA-A741-9CF2-04AFF5D47946}" destId="{C6450DF8-1622-9943-923E-25B66B844CDB}" srcOrd="1" destOrd="0" presId="urn:microsoft.com/office/officeart/2005/8/layout/target3"/>
    <dgm:cxn modelId="{2CEC1358-7D85-F94B-A8F6-2165CC8B9384}" type="presOf" srcId="{AE25906E-1E05-4D43-9D07-07F54A5605D0}" destId="{7423D42F-8931-F747-9FA5-BD3DBD705C87}" srcOrd="0" destOrd="0" presId="urn:microsoft.com/office/officeart/2005/8/layout/target3"/>
    <dgm:cxn modelId="{6D4B58EC-ED4E-374A-824E-62C481B39A83}" type="presParOf" srcId="{E1635AAF-88BF-7444-A052-A59CDC3B176A}" destId="{9C716AE0-D692-C64A-9B6E-D0D89FD49E2B}" srcOrd="0" destOrd="0" presId="urn:microsoft.com/office/officeart/2005/8/layout/target3"/>
    <dgm:cxn modelId="{4406B4F2-2F62-5D44-A164-67197DF162E8}" type="presParOf" srcId="{E1635AAF-88BF-7444-A052-A59CDC3B176A}" destId="{5575CDE3-EA36-1343-910F-390FBC9C5E6C}" srcOrd="1" destOrd="0" presId="urn:microsoft.com/office/officeart/2005/8/layout/target3"/>
    <dgm:cxn modelId="{F5A6BE24-8EED-D449-BB69-A2ECA4E85B3E}" type="presParOf" srcId="{E1635AAF-88BF-7444-A052-A59CDC3B176A}" destId="{C5A2189C-BAB2-DB4D-BE3E-0485480D14CB}" srcOrd="2" destOrd="0" presId="urn:microsoft.com/office/officeart/2005/8/layout/target3"/>
    <dgm:cxn modelId="{20CADAE9-7FFD-304D-A582-859E37083B2B}" type="presParOf" srcId="{E1635AAF-88BF-7444-A052-A59CDC3B176A}" destId="{AFB0B391-87D8-B54D-AE80-FAD8FC281F81}" srcOrd="3" destOrd="0" presId="urn:microsoft.com/office/officeart/2005/8/layout/target3"/>
    <dgm:cxn modelId="{482BA33D-90F9-C34C-BAD4-308D42A83A2D}" type="presParOf" srcId="{E1635AAF-88BF-7444-A052-A59CDC3B176A}" destId="{7CF04EA0-337E-2A4A-8B4A-6ECC23430266}" srcOrd="4" destOrd="0" presId="urn:microsoft.com/office/officeart/2005/8/layout/target3"/>
    <dgm:cxn modelId="{1370F88B-58C2-9C4B-8762-C4741CD9171C}" type="presParOf" srcId="{E1635AAF-88BF-7444-A052-A59CDC3B176A}" destId="{E46DBEF1-161B-3940-95ED-FA7174AB7091}" srcOrd="5" destOrd="0" presId="urn:microsoft.com/office/officeart/2005/8/layout/target3"/>
    <dgm:cxn modelId="{F026E691-95BB-754B-9785-066977854C46}" type="presParOf" srcId="{E1635AAF-88BF-7444-A052-A59CDC3B176A}" destId="{4E0B5DB0-331B-A046-B065-DD52FC808499}" srcOrd="6" destOrd="0" presId="urn:microsoft.com/office/officeart/2005/8/layout/target3"/>
    <dgm:cxn modelId="{BE11F568-93E5-844F-A12A-46FF75143707}" type="presParOf" srcId="{E1635AAF-88BF-7444-A052-A59CDC3B176A}" destId="{0B8AE48B-02AE-0944-947B-C2BED947FC31}" srcOrd="7" destOrd="0" presId="urn:microsoft.com/office/officeart/2005/8/layout/target3"/>
    <dgm:cxn modelId="{A8EFF9AA-265F-AD49-B748-ACD338EC9AA1}" type="presParOf" srcId="{E1635AAF-88BF-7444-A052-A59CDC3B176A}" destId="{C5E2DE66-8E8D-ED4E-8B69-9112D95761F0}" srcOrd="8" destOrd="0" presId="urn:microsoft.com/office/officeart/2005/8/layout/target3"/>
    <dgm:cxn modelId="{0A58DF9D-6085-574F-A3AE-18EDBC8D4808}" type="presParOf" srcId="{E1635AAF-88BF-7444-A052-A59CDC3B176A}" destId="{228F66AD-A430-1E45-BD01-79B9648A75BE}" srcOrd="9" destOrd="0" presId="urn:microsoft.com/office/officeart/2005/8/layout/target3"/>
    <dgm:cxn modelId="{C45B66B0-24BE-C14D-97C4-0E5826A239CE}" type="presParOf" srcId="{E1635AAF-88BF-7444-A052-A59CDC3B176A}" destId="{FA882DD0-8636-E14D-A556-747FAC97164D}" srcOrd="10" destOrd="0" presId="urn:microsoft.com/office/officeart/2005/8/layout/target3"/>
    <dgm:cxn modelId="{EBA79098-E8A4-8E4B-B3EA-D123D5F25B16}" type="presParOf" srcId="{E1635AAF-88BF-7444-A052-A59CDC3B176A}" destId="{73F43851-CECB-2042-8DAC-D36087FD330D}" srcOrd="11" destOrd="0" presId="urn:microsoft.com/office/officeart/2005/8/layout/target3"/>
    <dgm:cxn modelId="{B4359DB7-70AB-3C45-8A52-E65C73963DF9}" type="presParOf" srcId="{E1635AAF-88BF-7444-A052-A59CDC3B176A}" destId="{DCE14285-88B5-864C-AC37-2E22A0EE8530}" srcOrd="12" destOrd="0" presId="urn:microsoft.com/office/officeart/2005/8/layout/target3"/>
    <dgm:cxn modelId="{96DBD287-785E-6C48-8C1E-213B33361A93}" type="presParOf" srcId="{E1635AAF-88BF-7444-A052-A59CDC3B176A}" destId="{C6450DF8-1622-9943-923E-25B66B844CDB}" srcOrd="13" destOrd="0" presId="urn:microsoft.com/office/officeart/2005/8/layout/target3"/>
    <dgm:cxn modelId="{AED27FA6-1825-B049-BC6B-AE3ED7B5B55E}" type="presParOf" srcId="{E1635AAF-88BF-7444-A052-A59CDC3B176A}" destId="{7423D42F-8931-F747-9FA5-BD3DBD705C8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16AE0-D692-C64A-9B6E-D0D89FD49E2B}">
      <dsp:nvSpPr>
        <dsp:cNvPr id="0" name=""/>
        <dsp:cNvSpPr/>
      </dsp:nvSpPr>
      <dsp:spPr>
        <a:xfrm>
          <a:off x="0" y="0"/>
          <a:ext cx="2891494" cy="2891494"/>
        </a:xfrm>
        <a:prstGeom prst="pie">
          <a:avLst>
            <a:gd name="adj1" fmla="val 5400000"/>
            <a:gd name="adj2" fmla="val 16200000"/>
          </a:avLst>
        </a:prstGeom>
        <a:solidFill>
          <a:srgbClr val="2320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2189C-BAB2-DB4D-BE3E-0485480D14CB}">
      <dsp:nvSpPr>
        <dsp:cNvPr id="0" name=""/>
        <dsp:cNvSpPr/>
      </dsp:nvSpPr>
      <dsp:spPr>
        <a:xfrm>
          <a:off x="1445747" y="0"/>
          <a:ext cx="4489765" cy="2891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320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5D5D5D"/>
              </a:solidFill>
              <a:latin typeface="Aleo Light"/>
              <a:cs typeface="Aleo Light"/>
            </a:rPr>
            <a:t>French Quarter</a:t>
          </a:r>
          <a:endParaRPr lang="en-US" sz="2000" kern="1200" dirty="0">
            <a:solidFill>
              <a:srgbClr val="5D5D5D"/>
            </a:solidFill>
            <a:latin typeface="Aleo Light"/>
            <a:cs typeface="Aleo Light"/>
          </a:endParaRPr>
        </a:p>
      </dsp:txBody>
      <dsp:txXfrm>
        <a:off x="1445747" y="0"/>
        <a:ext cx="2244882" cy="867450"/>
      </dsp:txXfrm>
    </dsp:sp>
    <dsp:sp modelId="{7CF04EA0-337E-2A4A-8B4A-6ECC23430266}">
      <dsp:nvSpPr>
        <dsp:cNvPr id="0" name=""/>
        <dsp:cNvSpPr/>
      </dsp:nvSpPr>
      <dsp:spPr>
        <a:xfrm>
          <a:off x="506012" y="867450"/>
          <a:ext cx="1879469" cy="1879469"/>
        </a:xfrm>
        <a:prstGeom prst="pie">
          <a:avLst>
            <a:gd name="adj1" fmla="val 5400000"/>
            <a:gd name="adj2" fmla="val 16200000"/>
          </a:avLst>
        </a:prstGeom>
        <a:solidFill>
          <a:srgbClr val="2320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DBEF1-161B-3940-95ED-FA7174AB7091}">
      <dsp:nvSpPr>
        <dsp:cNvPr id="0" name=""/>
        <dsp:cNvSpPr/>
      </dsp:nvSpPr>
      <dsp:spPr>
        <a:xfrm>
          <a:off x="1445747" y="867450"/>
          <a:ext cx="4489765" cy="18794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320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5D5D5D"/>
              </a:solidFill>
              <a:latin typeface="Aleo Light"/>
              <a:cs typeface="Aleo Light"/>
            </a:rPr>
            <a:t>Food</a:t>
          </a:r>
          <a:endParaRPr lang="en-US" sz="2000" kern="1200" dirty="0">
            <a:solidFill>
              <a:srgbClr val="5D5D5D"/>
            </a:solidFill>
            <a:latin typeface="Aleo Light"/>
            <a:cs typeface="Aleo Light"/>
          </a:endParaRPr>
        </a:p>
      </dsp:txBody>
      <dsp:txXfrm>
        <a:off x="1445747" y="867450"/>
        <a:ext cx="2244882" cy="867447"/>
      </dsp:txXfrm>
    </dsp:sp>
    <dsp:sp modelId="{0B8AE48B-02AE-0944-947B-C2BED947FC31}">
      <dsp:nvSpPr>
        <dsp:cNvPr id="0" name=""/>
        <dsp:cNvSpPr/>
      </dsp:nvSpPr>
      <dsp:spPr>
        <a:xfrm>
          <a:off x="1012023" y="1734897"/>
          <a:ext cx="867447" cy="867447"/>
        </a:xfrm>
        <a:prstGeom prst="pie">
          <a:avLst>
            <a:gd name="adj1" fmla="val 5400000"/>
            <a:gd name="adj2" fmla="val 16200000"/>
          </a:avLst>
        </a:prstGeom>
        <a:solidFill>
          <a:srgbClr val="2320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2DE66-8E8D-ED4E-8B69-9112D95761F0}">
      <dsp:nvSpPr>
        <dsp:cNvPr id="0" name=""/>
        <dsp:cNvSpPr/>
      </dsp:nvSpPr>
      <dsp:spPr>
        <a:xfrm>
          <a:off x="1445747" y="1734897"/>
          <a:ext cx="4489765" cy="8674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320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5D5D5D"/>
              </a:solidFill>
              <a:latin typeface="Aleo Light"/>
              <a:cs typeface="Aleo Light"/>
            </a:rPr>
            <a:t>Jazz</a:t>
          </a:r>
          <a:endParaRPr lang="en-US" sz="2800" kern="1200" dirty="0">
            <a:solidFill>
              <a:srgbClr val="5D5D5D"/>
            </a:solidFill>
            <a:latin typeface="Aleo Light"/>
            <a:cs typeface="Aleo Light"/>
          </a:endParaRPr>
        </a:p>
      </dsp:txBody>
      <dsp:txXfrm>
        <a:off x="1445747" y="1734897"/>
        <a:ext cx="2244882" cy="867447"/>
      </dsp:txXfrm>
    </dsp:sp>
    <dsp:sp modelId="{FA882DD0-8636-E14D-A556-747FAC97164D}">
      <dsp:nvSpPr>
        <dsp:cNvPr id="0" name=""/>
        <dsp:cNvSpPr/>
      </dsp:nvSpPr>
      <dsp:spPr>
        <a:xfrm>
          <a:off x="3690630" y="0"/>
          <a:ext cx="2244882" cy="8674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5D5D5D"/>
              </a:solidFill>
              <a:latin typeface="Aleo Light"/>
              <a:cs typeface="Aleo Light"/>
            </a:rPr>
            <a:t>Nightlife, food, music, Bourbon Street, one-stop for adult fun!</a:t>
          </a:r>
          <a:endParaRPr lang="en-US" sz="2000" kern="1200" dirty="0" smtClean="0">
            <a:solidFill>
              <a:srgbClr val="5D5D5D"/>
            </a:solidFill>
            <a:latin typeface="Aleo Light"/>
            <a:cs typeface="Aleo Ligh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>
            <a:solidFill>
              <a:srgbClr val="5D5D5D"/>
            </a:solidFill>
            <a:latin typeface="Aleo Light"/>
            <a:cs typeface="Aleo Light"/>
          </a:endParaRPr>
        </a:p>
      </dsp:txBody>
      <dsp:txXfrm>
        <a:off x="3690630" y="0"/>
        <a:ext cx="2244882" cy="867450"/>
      </dsp:txXfrm>
    </dsp:sp>
    <dsp:sp modelId="{DCE14285-88B5-864C-AC37-2E22A0EE8530}">
      <dsp:nvSpPr>
        <dsp:cNvPr id="0" name=""/>
        <dsp:cNvSpPr/>
      </dsp:nvSpPr>
      <dsp:spPr>
        <a:xfrm>
          <a:off x="3690630" y="867450"/>
          <a:ext cx="2244882" cy="8674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5D5D5D"/>
              </a:solidFill>
              <a:latin typeface="Aleo Light"/>
              <a:cs typeface="Aleo Light"/>
            </a:rPr>
            <a:t>Many travel just for the food and don’t understand what other options exist</a:t>
          </a:r>
          <a:endParaRPr lang="en-US" sz="1200" kern="1200" dirty="0">
            <a:solidFill>
              <a:srgbClr val="5D5D5D"/>
            </a:solidFill>
            <a:latin typeface="Aleo Light"/>
            <a:cs typeface="Aleo Light"/>
          </a:endParaRPr>
        </a:p>
      </dsp:txBody>
      <dsp:txXfrm>
        <a:off x="3690630" y="867450"/>
        <a:ext cx="2244882" cy="867447"/>
      </dsp:txXfrm>
    </dsp:sp>
    <dsp:sp modelId="{7423D42F-8931-F747-9FA5-BD3DBD705C87}">
      <dsp:nvSpPr>
        <dsp:cNvPr id="0" name=""/>
        <dsp:cNvSpPr/>
      </dsp:nvSpPr>
      <dsp:spPr>
        <a:xfrm>
          <a:off x="3690630" y="1734897"/>
          <a:ext cx="2244882" cy="8674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5D5D5D"/>
              </a:solidFill>
              <a:latin typeface="Aleo Light"/>
              <a:cs typeface="Aleo Light"/>
            </a:rPr>
            <a:t>Music lovers rejoice and others just don’t understand and think it is only in bars available for adults</a:t>
          </a:r>
          <a:endParaRPr lang="en-US" sz="1200" kern="1200" dirty="0">
            <a:solidFill>
              <a:srgbClr val="5D5D5D"/>
            </a:solidFill>
            <a:latin typeface="Aleo Light"/>
            <a:cs typeface="Aleo Light"/>
          </a:endParaRPr>
        </a:p>
      </dsp:txBody>
      <dsp:txXfrm>
        <a:off x="3690630" y="1734897"/>
        <a:ext cx="2244882" cy="867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3D4B-86ED-8F4F-B9EC-3B60F384C9E1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D438-CB09-3F48-AF41-08BE00E5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0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B476-D8EE-AA4D-A4E0-63EF039A6A5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4D702-4890-4945-908F-F8E036BC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01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veney Logo Vertic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23" y="105222"/>
            <a:ext cx="938835" cy="721915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2664434" y="596386"/>
            <a:ext cx="1602189" cy="1542311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1 bigger) +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846667" y="1456319"/>
            <a:ext cx="1801283" cy="1801284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2965639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816421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6645494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pic>
        <p:nvPicPr>
          <p:cNvPr id="14" name="Picture 13" descr="Deveney Logo Vertic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23" y="105222"/>
            <a:ext cx="938835" cy="7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0239" y="1244411"/>
            <a:ext cx="4371981" cy="3358010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pic>
        <p:nvPicPr>
          <p:cNvPr id="7" name="Picture 6" descr="Deveney Logo Vertic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23" y="105222"/>
            <a:ext cx="938835" cy="7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3999" cy="5143500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5249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am member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98498" y="1453536"/>
            <a:ext cx="934617" cy="965080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5649281" y="1442702"/>
            <a:ext cx="958945" cy="975914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pic>
        <p:nvPicPr>
          <p:cNvPr id="8" name="Picture 7" descr="Deveney Logo Vertic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23" y="105222"/>
            <a:ext cx="938835" cy="7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(1 bigger) +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846667" y="1456319"/>
            <a:ext cx="1801283" cy="1801284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2965639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816421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6645494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pic>
        <p:nvPicPr>
          <p:cNvPr id="14" name="Picture 13" descr="Deveney Logo Vertic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23" y="105222"/>
            <a:ext cx="938835" cy="7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all equal)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09133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2965639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816421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6645494" y="1718785"/>
            <a:ext cx="1538817" cy="1538818"/>
          </a:xfrm>
          <a:prstGeom prst="rect">
            <a:avLst/>
          </a:prstGeom>
          <a:ln w="19050">
            <a:noFill/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Photo here</a:t>
            </a:r>
          </a:p>
        </p:txBody>
      </p:sp>
      <p:pic>
        <p:nvPicPr>
          <p:cNvPr id="14" name="Picture 13" descr="Deveney Logo Vertic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23" y="105222"/>
            <a:ext cx="938835" cy="7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586105" y="1146493"/>
            <a:ext cx="6094413" cy="3432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r>
              <a:rPr lang="en-US" dirty="0"/>
              <a:t>Video here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veney Logo Vertic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23" y="105222"/>
            <a:ext cx="938835" cy="7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259" y="4730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D5D5D"/>
                </a:solidFill>
                <a:latin typeface="Aleo Light"/>
                <a:cs typeface="Aleo Light"/>
              </a:defRPr>
            </a:lvl1pPr>
          </a:lstStyle>
          <a:p>
            <a:fld id="{85D7182A-6091-0B44-BC53-3741B6723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7" r:id="rId3"/>
    <p:sldLayoutId id="2147483683" r:id="rId4"/>
    <p:sldLayoutId id="2147483686" r:id="rId5"/>
    <p:sldLayoutId id="2147483684" r:id="rId6"/>
    <p:sldLayoutId id="2147483685" r:id="rId7"/>
    <p:sldLayoutId id="2147483678" r:id="rId8"/>
    <p:sldLayoutId id="2147483680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5D5D5D"/>
          </a:solidFill>
          <a:latin typeface="Aleo Light"/>
          <a:ea typeface="+mj-ea"/>
          <a:cs typeface="Ale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leo Regular"/>
          <a:ea typeface="+mn-ea"/>
          <a:cs typeface="Ale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leo Regular"/>
          <a:ea typeface="+mn-ea"/>
          <a:cs typeface="Ale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leo Regular"/>
          <a:ea typeface="+mn-ea"/>
          <a:cs typeface="Ale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leo Regular"/>
          <a:ea typeface="+mn-ea"/>
          <a:cs typeface="Ale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leo Regular"/>
          <a:ea typeface="+mn-ea"/>
          <a:cs typeface="Ale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2140779" y="3680754"/>
            <a:ext cx="6102197" cy="6586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buNone/>
            </a:pPr>
            <a:r>
              <a:rPr lang="en-US" sz="1600" dirty="0" smtClean="0">
                <a:solidFill>
                  <a:srgbClr val="424659"/>
                </a:solidFill>
                <a:latin typeface="Avenir Next Demi Bold"/>
                <a:cs typeface="Avenir Next Demi Bold"/>
              </a:rPr>
              <a:t>Multigenerational Travel:</a:t>
            </a:r>
          </a:p>
          <a:p>
            <a:pPr marL="57150" indent="0" algn="r">
              <a:buNone/>
            </a:pPr>
            <a:r>
              <a:rPr lang="en-US" sz="1400" dirty="0" smtClean="0">
                <a:solidFill>
                  <a:srgbClr val="424659"/>
                </a:solidFill>
                <a:latin typeface="Avenir Next Medium"/>
                <a:cs typeface="Avenir Next Medium"/>
              </a:rPr>
              <a:t>The Process of Pitching</a:t>
            </a:r>
            <a:r>
              <a:rPr lang="en-US" sz="1150" dirty="0" smtClean="0">
                <a:solidFill>
                  <a:srgbClr val="424659"/>
                </a:solidFill>
                <a:latin typeface="Avenir Next Medium"/>
                <a:cs typeface="Avenir Next Medium"/>
              </a:rPr>
              <a:t/>
            </a:r>
            <a:br>
              <a:rPr lang="en-US" sz="1150" dirty="0" smtClean="0">
                <a:solidFill>
                  <a:srgbClr val="424659"/>
                </a:solidFill>
                <a:latin typeface="Avenir Next Medium"/>
                <a:cs typeface="Avenir Next Medium"/>
              </a:rPr>
            </a:br>
            <a:r>
              <a:rPr lang="en-US" sz="1150" dirty="0">
                <a:solidFill>
                  <a:srgbClr val="424659"/>
                </a:solidFill>
                <a:latin typeface="Avenir Next Medium"/>
                <a:cs typeface="Avenir Next Medium"/>
              </a:rPr>
              <a:t>		</a:t>
            </a:r>
          </a:p>
        </p:txBody>
      </p:sp>
      <p:pic>
        <p:nvPicPr>
          <p:cNvPr id="8" name="Picture 7" descr="Deveney Logo Vertica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237" y="865520"/>
            <a:ext cx="3476739" cy="2673431"/>
          </a:xfrm>
          <a:prstGeom prst="rect">
            <a:avLst/>
          </a:prstGeom>
        </p:spPr>
      </p:pic>
      <p:pic>
        <p:nvPicPr>
          <p:cNvPr id="12" name="Picture 11" descr="Deveney Logo Mark (15%)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7107" y="-283528"/>
            <a:ext cx="5676093" cy="567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199" y="290286"/>
            <a:ext cx="5844420" cy="77146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D5D5D"/>
                </a:solidFill>
                <a:latin typeface="Aleo Light"/>
                <a:ea typeface="+mj-ea"/>
                <a:cs typeface="Aleo Light"/>
              </a:defRPr>
            </a:lvl1pPr>
          </a:lstStyle>
          <a:p>
            <a:r>
              <a:rPr lang="en-US" dirty="0" smtClean="0"/>
              <a:t>NICHE MULTIGENERATIONAL TRAVEL (MGT)</a:t>
            </a:r>
            <a:br>
              <a:rPr lang="en-US" dirty="0" smtClean="0"/>
            </a:br>
            <a:r>
              <a:rPr lang="en-US" sz="1300" dirty="0" smtClean="0">
                <a:solidFill>
                  <a:srgbClr val="232079"/>
                </a:solidFill>
              </a:rPr>
              <a:t>specialized target markets</a:t>
            </a:r>
            <a:endParaRPr lang="en-US" sz="1300" dirty="0">
              <a:solidFill>
                <a:srgbClr val="232079"/>
              </a:solidFill>
            </a:endParaRPr>
          </a:p>
        </p:txBody>
      </p:sp>
      <p:grpSp>
        <p:nvGrpSpPr>
          <p:cNvPr id="22" name="Gruppierung 3"/>
          <p:cNvGrpSpPr/>
          <p:nvPr/>
        </p:nvGrpSpPr>
        <p:grpSpPr>
          <a:xfrm>
            <a:off x="3555443" y="1769822"/>
            <a:ext cx="2083803" cy="2083803"/>
            <a:chOff x="3402993" y="1448257"/>
            <a:chExt cx="2083803" cy="2083803"/>
          </a:xfrm>
        </p:grpSpPr>
        <p:sp>
          <p:nvSpPr>
            <p:cNvPr id="23" name="Oval 22"/>
            <p:cNvSpPr/>
            <p:nvPr/>
          </p:nvSpPr>
          <p:spPr>
            <a:xfrm>
              <a:off x="3402993" y="1448257"/>
              <a:ext cx="2083803" cy="2083803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24" name="Textfeld 24"/>
            <p:cNvSpPr txBox="1"/>
            <p:nvPr/>
          </p:nvSpPr>
          <p:spPr>
            <a:xfrm>
              <a:off x="3517523" y="2194532"/>
              <a:ext cx="1855258" cy="584776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3200" b="0" i="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MGT</a:t>
              </a:r>
              <a:endParaRPr lang="en-US" sz="32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grpSp>
        <p:nvGrpSpPr>
          <p:cNvPr id="25" name="Gruppierung 26"/>
          <p:cNvGrpSpPr/>
          <p:nvPr/>
        </p:nvGrpSpPr>
        <p:grpSpPr>
          <a:xfrm>
            <a:off x="1781477" y="1240275"/>
            <a:ext cx="1375916" cy="1375916"/>
            <a:chOff x="3402993" y="1448257"/>
            <a:chExt cx="2083803" cy="2083803"/>
          </a:xfrm>
        </p:grpSpPr>
        <p:sp>
          <p:nvSpPr>
            <p:cNvPr id="26" name="Oval 25"/>
            <p:cNvSpPr/>
            <p:nvPr/>
          </p:nvSpPr>
          <p:spPr>
            <a:xfrm>
              <a:off x="3402993" y="1448257"/>
              <a:ext cx="2083803" cy="2083803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27" name="Textfeld 28"/>
            <p:cNvSpPr txBox="1"/>
            <p:nvPr/>
          </p:nvSpPr>
          <p:spPr>
            <a:xfrm>
              <a:off x="3517523" y="2230552"/>
              <a:ext cx="1855258" cy="51273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b="0" i="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HOLIDAY</a:t>
              </a:r>
              <a:endParaRPr lang="en-US" sz="16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grpSp>
        <p:nvGrpSpPr>
          <p:cNvPr id="29" name="Gruppierung 29"/>
          <p:cNvGrpSpPr/>
          <p:nvPr/>
        </p:nvGrpSpPr>
        <p:grpSpPr>
          <a:xfrm>
            <a:off x="5848669" y="3252471"/>
            <a:ext cx="1375916" cy="1375916"/>
            <a:chOff x="3402993" y="1448257"/>
            <a:chExt cx="2083803" cy="2083803"/>
          </a:xfrm>
        </p:grpSpPr>
        <p:sp>
          <p:nvSpPr>
            <p:cNvPr id="30" name="Oval 29"/>
            <p:cNvSpPr/>
            <p:nvPr/>
          </p:nvSpPr>
          <p:spPr>
            <a:xfrm>
              <a:off x="3402993" y="1448257"/>
              <a:ext cx="2083803" cy="2083803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31" name="Textfeld 31"/>
            <p:cNvSpPr txBox="1"/>
            <p:nvPr/>
          </p:nvSpPr>
          <p:spPr>
            <a:xfrm>
              <a:off x="3517523" y="2230552"/>
              <a:ext cx="1855258" cy="51273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b="0" i="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LGBT</a:t>
              </a:r>
              <a:endParaRPr lang="en-US" sz="16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grpSp>
        <p:nvGrpSpPr>
          <p:cNvPr id="32" name="Gruppierung 32"/>
          <p:cNvGrpSpPr/>
          <p:nvPr/>
        </p:nvGrpSpPr>
        <p:grpSpPr>
          <a:xfrm>
            <a:off x="5945704" y="1001241"/>
            <a:ext cx="1375916" cy="1375916"/>
            <a:chOff x="3402993" y="1448257"/>
            <a:chExt cx="2083803" cy="2083803"/>
          </a:xfrm>
        </p:grpSpPr>
        <p:sp>
          <p:nvSpPr>
            <p:cNvPr id="33" name="Oval 32"/>
            <p:cNvSpPr/>
            <p:nvPr/>
          </p:nvSpPr>
          <p:spPr>
            <a:xfrm>
              <a:off x="3402993" y="1448257"/>
              <a:ext cx="2083803" cy="2083803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34" name="Textfeld 34"/>
            <p:cNvSpPr txBox="1"/>
            <p:nvPr/>
          </p:nvSpPr>
          <p:spPr>
            <a:xfrm>
              <a:off x="3517523" y="2230552"/>
              <a:ext cx="1855258" cy="51273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b="0" i="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CRUISE</a:t>
              </a:r>
              <a:endParaRPr lang="en-US" sz="16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grpSp>
        <p:nvGrpSpPr>
          <p:cNvPr id="35" name="Gruppierung 35"/>
          <p:cNvGrpSpPr/>
          <p:nvPr/>
        </p:nvGrpSpPr>
        <p:grpSpPr>
          <a:xfrm>
            <a:off x="2017042" y="3252471"/>
            <a:ext cx="1391473" cy="1375916"/>
            <a:chOff x="3389298" y="1448257"/>
            <a:chExt cx="2107364" cy="2083803"/>
          </a:xfrm>
        </p:grpSpPr>
        <p:sp>
          <p:nvSpPr>
            <p:cNvPr id="36" name="Oval 35"/>
            <p:cNvSpPr/>
            <p:nvPr/>
          </p:nvSpPr>
          <p:spPr>
            <a:xfrm>
              <a:off x="3402993" y="1448257"/>
              <a:ext cx="2083803" cy="2083803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37" name="Textfeld 37"/>
            <p:cNvSpPr txBox="1"/>
            <p:nvPr/>
          </p:nvSpPr>
          <p:spPr>
            <a:xfrm>
              <a:off x="3389298" y="2230550"/>
              <a:ext cx="2107364" cy="51273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b="0" i="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MILESTONE</a:t>
              </a:r>
              <a:endParaRPr lang="en-US" sz="16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pic>
        <p:nvPicPr>
          <p:cNvPr id="39" name="Bild 48" descr="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970">
            <a:off x="3238577" y="3001458"/>
            <a:ext cx="183739" cy="334667"/>
          </a:xfrm>
          <a:prstGeom prst="rect">
            <a:avLst/>
          </a:prstGeom>
        </p:spPr>
      </p:pic>
      <p:pic>
        <p:nvPicPr>
          <p:cNvPr id="40" name="Bild 62" descr="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2337">
            <a:off x="5756801" y="3083794"/>
            <a:ext cx="183739" cy="334667"/>
          </a:xfrm>
          <a:prstGeom prst="rect">
            <a:avLst/>
          </a:prstGeom>
        </p:spPr>
      </p:pic>
      <p:pic>
        <p:nvPicPr>
          <p:cNvPr id="41" name="Bild 63" descr="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2911">
            <a:off x="5664692" y="1916334"/>
            <a:ext cx="183739" cy="334667"/>
          </a:xfrm>
          <a:prstGeom prst="rect">
            <a:avLst/>
          </a:prstGeom>
        </p:spPr>
      </p:pic>
      <p:pic>
        <p:nvPicPr>
          <p:cNvPr id="42" name="Bild 64" descr="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6664">
            <a:off x="3350217" y="1949656"/>
            <a:ext cx="183739" cy="334667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479019" y="1345640"/>
            <a:ext cx="1219331" cy="1233671"/>
            <a:chOff x="479019" y="1345640"/>
            <a:chExt cx="1219331" cy="1233671"/>
          </a:xfrm>
        </p:grpSpPr>
        <p:sp>
          <p:nvSpPr>
            <p:cNvPr id="46" name="TextBox 45"/>
            <p:cNvSpPr txBox="1"/>
            <p:nvPr/>
          </p:nvSpPr>
          <p:spPr>
            <a:xfrm>
              <a:off x="479019" y="1345640"/>
              <a:ext cx="1219331" cy="123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HIGHEST FORM</a:t>
              </a:r>
            </a:p>
            <a:p>
              <a:endParaRPr lang="en-US" sz="1000" dirty="0" smtClean="0">
                <a:solidFill>
                  <a:srgbClr val="5D5D5D"/>
                </a:solidFill>
                <a:latin typeface="Aleo Light Italic"/>
                <a:cs typeface="Aleo Light Italic"/>
              </a:endParaRPr>
            </a:p>
            <a:p>
              <a:pPr>
                <a:lnSpc>
                  <a:spcPct val="90000"/>
                </a:lnSpc>
              </a:pPr>
              <a:r>
                <a:rPr lang="en-US" sz="10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Families like to be together at holidays and create memories</a:t>
              </a:r>
              <a:endParaRPr lang="en-US" sz="1000" dirty="0">
                <a:solidFill>
                  <a:srgbClr val="5D5D5D"/>
                </a:solidFill>
                <a:latin typeface="Aleo Light Italic"/>
                <a:cs typeface="Aleo Light Italic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564103" y="1854575"/>
              <a:ext cx="781864" cy="0"/>
            </a:xfrm>
            <a:prstGeom prst="line">
              <a:avLst/>
            </a:prstGeom>
            <a:ln w="9525" cmpd="sng">
              <a:solidFill>
                <a:srgbClr val="2320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79020" y="3523153"/>
            <a:ext cx="1483914" cy="1258293"/>
            <a:chOff x="479020" y="3523153"/>
            <a:chExt cx="1483914" cy="1258293"/>
          </a:xfrm>
        </p:grpSpPr>
        <p:sp>
          <p:nvSpPr>
            <p:cNvPr id="47" name="TextBox 46"/>
            <p:cNvSpPr txBox="1"/>
            <p:nvPr/>
          </p:nvSpPr>
          <p:spPr>
            <a:xfrm>
              <a:off x="479020" y="3523153"/>
              <a:ext cx="1483914" cy="1258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ANOTHER MAIN DRIVER</a:t>
              </a:r>
            </a:p>
            <a:p>
              <a:pPr>
                <a:lnSpc>
                  <a:spcPct val="90000"/>
                </a:lnSpc>
              </a:pPr>
              <a:endParaRPr lang="en-US" sz="1600" dirty="0" smtClean="0">
                <a:solidFill>
                  <a:srgbClr val="5D5D5D"/>
                </a:solidFill>
                <a:latin typeface="Aleo Light"/>
                <a:cs typeface="Aleo Light"/>
              </a:endParaRPr>
            </a:p>
            <a:p>
              <a:pPr>
                <a:lnSpc>
                  <a:spcPct val="90000"/>
                </a:lnSpc>
              </a:pPr>
              <a:r>
                <a:rPr lang="en-US" sz="10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Families celebrate anniversaries, birthdays, and other milestone events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64103" y="4006563"/>
              <a:ext cx="1030551" cy="1932"/>
            </a:xfrm>
            <a:prstGeom prst="line">
              <a:avLst/>
            </a:prstGeom>
            <a:ln w="9525" cmpd="sng">
              <a:solidFill>
                <a:srgbClr val="2320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542337" y="1061755"/>
            <a:ext cx="1219331" cy="1510670"/>
            <a:chOff x="7542337" y="1061755"/>
            <a:chExt cx="1219331" cy="1510670"/>
          </a:xfrm>
        </p:grpSpPr>
        <p:sp>
          <p:nvSpPr>
            <p:cNvPr id="48" name="TextBox 47"/>
            <p:cNvSpPr txBox="1"/>
            <p:nvPr/>
          </p:nvSpPr>
          <p:spPr>
            <a:xfrm>
              <a:off x="7542337" y="1061755"/>
              <a:ext cx="1219331" cy="151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THRIVE </a:t>
              </a:r>
            </a:p>
            <a:p>
              <a:r>
                <a:rPr lang="en-US" sz="1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ON MGT</a:t>
              </a:r>
            </a:p>
            <a:p>
              <a:endParaRPr lang="en-US" sz="1000" dirty="0" smtClean="0">
                <a:solidFill>
                  <a:srgbClr val="5D5D5D"/>
                </a:solidFill>
                <a:latin typeface="Aleo Light Italic"/>
                <a:cs typeface="Aleo Light Italic"/>
              </a:endParaRPr>
            </a:p>
            <a:p>
              <a:pPr>
                <a:lnSpc>
                  <a:spcPct val="90000"/>
                </a:lnSpc>
              </a:pPr>
              <a:r>
                <a:rPr lang="en-US" sz="10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Visitors utilizing the New Orleans cruise port stay an average of 2.2 days before or after their cruise</a:t>
              </a:r>
              <a:endParaRPr lang="en-US" sz="1000" dirty="0">
                <a:solidFill>
                  <a:srgbClr val="5D5D5D"/>
                </a:solidFill>
                <a:latin typeface="Aleo Light Italic"/>
                <a:cs typeface="Aleo Light Italic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7625303" y="1570095"/>
              <a:ext cx="781864" cy="0"/>
            </a:xfrm>
            <a:prstGeom prst="line">
              <a:avLst/>
            </a:prstGeom>
            <a:ln w="9525" cmpd="sng">
              <a:solidFill>
                <a:srgbClr val="2320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427453" y="3523153"/>
            <a:ext cx="1219331" cy="1535292"/>
            <a:chOff x="7427453" y="3523153"/>
            <a:chExt cx="1219331" cy="1535292"/>
          </a:xfrm>
        </p:grpSpPr>
        <p:sp>
          <p:nvSpPr>
            <p:cNvPr id="50" name="TextBox 49"/>
            <p:cNvSpPr txBox="1"/>
            <p:nvPr/>
          </p:nvSpPr>
          <p:spPr>
            <a:xfrm>
              <a:off x="7427453" y="3523153"/>
              <a:ext cx="1219331" cy="153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QUICKLY GROWING</a:t>
              </a:r>
            </a:p>
            <a:p>
              <a:pPr>
                <a:lnSpc>
                  <a:spcPct val="90000"/>
                </a:lnSpc>
              </a:pPr>
              <a:endParaRPr lang="en-US" sz="1600" dirty="0" smtClean="0">
                <a:solidFill>
                  <a:srgbClr val="5D5D5D"/>
                </a:solidFill>
                <a:latin typeface="Aleo Light"/>
                <a:cs typeface="Aleo Light"/>
              </a:endParaRPr>
            </a:p>
            <a:p>
              <a:pPr>
                <a:lnSpc>
                  <a:spcPct val="90000"/>
                </a:lnSpc>
              </a:pPr>
              <a:r>
                <a:rPr lang="en-US" sz="10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Starting to travel as family units due to increase in states offering legal marriage and adoptions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522017" y="4006563"/>
              <a:ext cx="781864" cy="0"/>
            </a:xfrm>
            <a:prstGeom prst="line">
              <a:avLst/>
            </a:prstGeom>
            <a:ln w="9525" cmpd="sng">
              <a:solidFill>
                <a:srgbClr val="2320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0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5941181" cy="579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COMPONENTS OF MGT</a:t>
            </a:r>
            <a:br>
              <a:rPr lang="en-US" dirty="0" smtClean="0"/>
            </a:br>
            <a:r>
              <a:rPr lang="en-US" sz="1300" dirty="0" smtClean="0">
                <a:solidFill>
                  <a:srgbClr val="232079"/>
                </a:solidFill>
              </a:rPr>
              <a:t>connect all generations in central location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" name="Textfeld 59"/>
          <p:cNvSpPr txBox="1">
            <a:spLocks noChangeArrowheads="1"/>
          </p:cNvSpPr>
          <p:nvPr/>
        </p:nvSpPr>
        <p:spPr bwMode="auto">
          <a:xfrm>
            <a:off x="486319" y="1588308"/>
            <a:ext cx="23305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PARENTS</a:t>
            </a:r>
          </a:p>
          <a:p>
            <a:pPr algn="r"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Escape from kids</a:t>
            </a:r>
          </a:p>
          <a:p>
            <a:pPr algn="r"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Time to relax, shop and hit spa</a:t>
            </a:r>
          </a:p>
          <a:p>
            <a:pPr algn="r"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Peace of mind</a:t>
            </a:r>
          </a:p>
          <a:p>
            <a:pPr algn="r" eaLnBrk="1" hangingPunct="1"/>
            <a:endParaRPr lang="en-US" sz="1200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30" name="Textfeld 66"/>
          <p:cNvSpPr txBox="1">
            <a:spLocks noChangeArrowheads="1"/>
          </p:cNvSpPr>
          <p:nvPr/>
        </p:nvSpPr>
        <p:spPr bwMode="auto">
          <a:xfrm>
            <a:off x="5941080" y="1588308"/>
            <a:ext cx="281617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 smtClean="0">
                <a:solidFill>
                  <a:srgbClr val="5D5D5D"/>
                </a:solidFill>
                <a:latin typeface="Aleo Light"/>
                <a:cs typeface="Aleo Light"/>
              </a:rPr>
              <a:t>KIDS</a:t>
            </a:r>
          </a:p>
          <a:p>
            <a:pPr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Hands-on</a:t>
            </a:r>
          </a:p>
          <a:p>
            <a:pPr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Educational</a:t>
            </a:r>
          </a:p>
          <a:p>
            <a:pPr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Safe drop-off activities or care facilities</a:t>
            </a:r>
          </a:p>
        </p:txBody>
      </p:sp>
      <p:sp>
        <p:nvSpPr>
          <p:cNvPr id="31" name="Textfeld 69"/>
          <p:cNvSpPr txBox="1">
            <a:spLocks noChangeArrowheads="1"/>
          </p:cNvSpPr>
          <p:nvPr/>
        </p:nvSpPr>
        <p:spPr bwMode="auto">
          <a:xfrm>
            <a:off x="2092523" y="3971146"/>
            <a:ext cx="46602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 dirty="0" smtClean="0">
                <a:solidFill>
                  <a:srgbClr val="5D5D5D"/>
                </a:solidFill>
                <a:latin typeface="Aleo Light"/>
                <a:cs typeface="Aleo Light"/>
              </a:rPr>
              <a:t>GRANDPARENTS</a:t>
            </a:r>
          </a:p>
          <a:p>
            <a:pPr algn="ctr"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Create memories</a:t>
            </a:r>
          </a:p>
          <a:p>
            <a:pPr algn="ctr"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Spend time with grandchildren</a:t>
            </a:r>
          </a:p>
          <a:p>
            <a:pPr algn="ctr" eaLnBrk="1" hangingPunct="1"/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Will pay for the right accommodations and group friendly activities</a:t>
            </a:r>
          </a:p>
          <a:p>
            <a:pPr algn="ctr" eaLnBrk="1" hangingPunct="1"/>
            <a:endParaRPr lang="en-US" sz="1200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575705" y="2237873"/>
            <a:ext cx="1633537" cy="1631950"/>
          </a:xfrm>
          <a:prstGeom prst="ellipse">
            <a:avLst/>
          </a:prstGeom>
          <a:solidFill>
            <a:srgbClr val="23207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33" name="Textfeld 11"/>
          <p:cNvSpPr txBox="1">
            <a:spLocks noChangeArrowheads="1"/>
          </p:cNvSpPr>
          <p:nvPr/>
        </p:nvSpPr>
        <p:spPr bwMode="auto">
          <a:xfrm>
            <a:off x="4123392" y="2715358"/>
            <a:ext cx="494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4800" dirty="0">
                <a:solidFill>
                  <a:schemeClr val="bg1"/>
                </a:solidFill>
                <a:latin typeface="Aleo Light"/>
                <a:cs typeface="Aleo Light"/>
              </a:rPr>
              <a:t>$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2980392" y="1113923"/>
            <a:ext cx="1631950" cy="1633538"/>
          </a:xfrm>
          <a:prstGeom prst="ellipse">
            <a:avLst/>
          </a:prstGeom>
          <a:solidFill>
            <a:srgbClr val="23207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172605" y="1113923"/>
            <a:ext cx="1631950" cy="1633538"/>
          </a:xfrm>
          <a:prstGeom prst="ellipse">
            <a:avLst/>
          </a:prstGeom>
          <a:solidFill>
            <a:srgbClr val="23207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pic>
        <p:nvPicPr>
          <p:cNvPr id="39" name="Picture 38" descr="thumbs-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70" y="1588308"/>
            <a:ext cx="591561" cy="591561"/>
          </a:xfrm>
          <a:prstGeom prst="rect">
            <a:avLst/>
          </a:prstGeom>
        </p:spPr>
      </p:pic>
      <p:pic>
        <p:nvPicPr>
          <p:cNvPr id="41" name="Picture 40" descr="media-shuff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92" y="1646312"/>
            <a:ext cx="653831" cy="575994"/>
          </a:xfrm>
          <a:prstGeom prst="rect">
            <a:avLst/>
          </a:prstGeom>
        </p:spPr>
      </p:pic>
      <p:pic>
        <p:nvPicPr>
          <p:cNvPr id="44" name="Bild 60" descr="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841">
            <a:off x="4325707" y="2499492"/>
            <a:ext cx="2558429" cy="295294"/>
          </a:xfrm>
          <a:prstGeom prst="rect">
            <a:avLst/>
          </a:prstGeom>
        </p:spPr>
      </p:pic>
      <p:sp>
        <p:nvSpPr>
          <p:cNvPr id="46" name="Textfeld 92"/>
          <p:cNvSpPr txBox="1"/>
          <p:nvPr/>
        </p:nvSpPr>
        <p:spPr>
          <a:xfrm>
            <a:off x="6843918" y="2867884"/>
            <a:ext cx="1927208" cy="69249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US" sz="1600" i="0" kern="900" dirty="0" smtClean="0">
                <a:solidFill>
                  <a:srgbClr val="232079"/>
                </a:solidFill>
                <a:latin typeface="Aleo Light"/>
                <a:cs typeface="Aleo Light"/>
              </a:rPr>
              <a:t>HOTEL</a:t>
            </a:r>
          </a:p>
          <a:p>
            <a:r>
              <a:rPr lang="en-US" sz="1200" kern="900" dirty="0" smtClean="0">
                <a:solidFill>
                  <a:srgbClr val="5D5D5D"/>
                </a:solidFill>
                <a:latin typeface="Aleo Light Italic"/>
                <a:cs typeface="Aleo Light Italic"/>
              </a:rPr>
              <a:t>CENTER OF IT ALL!</a:t>
            </a:r>
          </a:p>
          <a:p>
            <a:endParaRPr lang="en-US" sz="1100" b="0" i="0" kern="900" dirty="0" smtClean="0">
              <a:solidFill>
                <a:srgbClr val="5D5D5D"/>
              </a:solidFill>
              <a:latin typeface="Aleo Light Italic"/>
              <a:cs typeface="Aleo Light Italic"/>
            </a:endParaRPr>
          </a:p>
        </p:txBody>
      </p:sp>
    </p:spTree>
    <p:extLst>
      <p:ext uri="{BB962C8B-B14F-4D97-AF65-F5344CB8AC3E}">
        <p14:creationId xmlns:p14="http://schemas.microsoft.com/office/powerpoint/2010/main" val="1363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623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 b="7284"/>
          <a:stretch/>
        </p:blipFill>
        <p:spPr>
          <a:xfrm>
            <a:off x="-1" y="-525774"/>
            <a:ext cx="9169724" cy="5763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1484621"/>
            <a:ext cx="9169724" cy="1586470"/>
          </a:xfrm>
          <a:prstGeom prst="rect">
            <a:avLst/>
          </a:prstGeom>
          <a:gradFill flip="none" rotWithShape="1">
            <a:gsLst>
              <a:gs pos="0">
                <a:srgbClr val="232079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0632" y="1916563"/>
            <a:ext cx="4202113" cy="5953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THE PITCH</a:t>
            </a: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5089182" cy="579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MULTIGENERATIONAL TRAVEL </a:t>
            </a:r>
            <a:br>
              <a:rPr lang="en-US" dirty="0" smtClean="0"/>
            </a:br>
            <a:r>
              <a:rPr lang="en-US" sz="1300" dirty="0" smtClean="0">
                <a:solidFill>
                  <a:srgbClr val="232079"/>
                </a:solidFill>
              </a:rPr>
              <a:t>Christmas in New Orleans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1" name="Textfeld 34"/>
          <p:cNvSpPr txBox="1"/>
          <p:nvPr/>
        </p:nvSpPr>
        <p:spPr>
          <a:xfrm>
            <a:off x="520970" y="3874584"/>
            <a:ext cx="256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French Market Holiday</a:t>
            </a:r>
          </a:p>
          <a:p>
            <a:pPr algn="r"/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Marching Bands</a:t>
            </a:r>
            <a:endParaRPr lang="en-US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22" name="Textfeld 3"/>
          <p:cNvSpPr txBox="1"/>
          <p:nvPr/>
        </p:nvSpPr>
        <p:spPr>
          <a:xfrm>
            <a:off x="207169" y="2113915"/>
            <a:ext cx="2780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Santa’s Secret Workshop</a:t>
            </a:r>
          </a:p>
        </p:txBody>
      </p:sp>
      <p:grpSp>
        <p:nvGrpSpPr>
          <p:cNvPr id="24" name="Gruppierung 22"/>
          <p:cNvGrpSpPr/>
          <p:nvPr/>
        </p:nvGrpSpPr>
        <p:grpSpPr>
          <a:xfrm>
            <a:off x="3402995" y="1693801"/>
            <a:ext cx="2083803" cy="2083803"/>
            <a:chOff x="3402993" y="1097553"/>
            <a:chExt cx="2083803" cy="2083803"/>
          </a:xfrm>
        </p:grpSpPr>
        <p:sp>
          <p:nvSpPr>
            <p:cNvPr id="25" name="Oval 24"/>
            <p:cNvSpPr/>
            <p:nvPr/>
          </p:nvSpPr>
          <p:spPr>
            <a:xfrm>
              <a:off x="3402993" y="1097553"/>
              <a:ext cx="2083803" cy="2083803"/>
            </a:xfrm>
            <a:prstGeom prst="ellipse">
              <a:avLst/>
            </a:prstGeom>
            <a:noFill/>
            <a:ln w="76200" cap="rnd" cmpd="sng">
              <a:solidFill>
                <a:srgbClr val="232079"/>
              </a:solidFill>
              <a:beve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leo Light"/>
                <a:cs typeface="Aleo Light"/>
              </a:endParaRPr>
            </a:p>
          </p:txBody>
        </p:sp>
        <p:sp>
          <p:nvSpPr>
            <p:cNvPr id="26" name="Textfeld 24"/>
            <p:cNvSpPr txBox="1"/>
            <p:nvPr/>
          </p:nvSpPr>
          <p:spPr>
            <a:xfrm>
              <a:off x="3517523" y="1909811"/>
              <a:ext cx="1855258" cy="64633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endParaRPr lang="en-US" sz="36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pic>
        <p:nvPicPr>
          <p:cNvPr id="27" name="Bild 25" descr="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9478">
            <a:off x="2940324" y="1766336"/>
            <a:ext cx="662771" cy="144366"/>
          </a:xfrm>
          <a:prstGeom prst="rect">
            <a:avLst/>
          </a:prstGeom>
        </p:spPr>
      </p:pic>
      <p:pic>
        <p:nvPicPr>
          <p:cNvPr id="28" name="Bild 26" descr="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6334">
            <a:off x="2772439" y="2446440"/>
            <a:ext cx="544655" cy="91869"/>
          </a:xfrm>
          <a:prstGeom prst="rect">
            <a:avLst/>
          </a:prstGeom>
        </p:spPr>
      </p:pic>
      <p:pic>
        <p:nvPicPr>
          <p:cNvPr id="29" name="Bild 27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7167">
            <a:off x="3172454" y="3721827"/>
            <a:ext cx="518406" cy="111556"/>
          </a:xfrm>
          <a:prstGeom prst="rect">
            <a:avLst/>
          </a:prstGeom>
        </p:spPr>
      </p:pic>
      <p:pic>
        <p:nvPicPr>
          <p:cNvPr id="30" name="Bild 28" descr="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6828">
            <a:off x="2801805" y="3119021"/>
            <a:ext cx="538093" cy="111556"/>
          </a:xfrm>
          <a:prstGeom prst="rect">
            <a:avLst/>
          </a:prstGeom>
        </p:spPr>
      </p:pic>
      <p:pic>
        <p:nvPicPr>
          <p:cNvPr id="31" name="Bild 29" descr="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7139" flipH="1" flipV="1">
            <a:off x="5155411" y="3758274"/>
            <a:ext cx="662771" cy="144366"/>
          </a:xfrm>
          <a:prstGeom prst="rect">
            <a:avLst/>
          </a:prstGeom>
        </p:spPr>
      </p:pic>
      <p:pic>
        <p:nvPicPr>
          <p:cNvPr id="32" name="Bild 30" descr="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6334" flipH="1" flipV="1">
            <a:off x="5549094" y="2926621"/>
            <a:ext cx="544655" cy="91869"/>
          </a:xfrm>
          <a:prstGeom prst="rect">
            <a:avLst/>
          </a:prstGeom>
        </p:spPr>
      </p:pic>
      <p:pic>
        <p:nvPicPr>
          <p:cNvPr id="33" name="Bild 31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2238" flipH="1" flipV="1">
            <a:off x="4957123" y="1482393"/>
            <a:ext cx="518406" cy="111556"/>
          </a:xfrm>
          <a:prstGeom prst="rect">
            <a:avLst/>
          </a:prstGeom>
        </p:spPr>
      </p:pic>
      <p:pic>
        <p:nvPicPr>
          <p:cNvPr id="34" name="Bild 32" descr="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465" flipH="1" flipV="1">
            <a:off x="5491411" y="2176646"/>
            <a:ext cx="538093" cy="111556"/>
          </a:xfrm>
          <a:prstGeom prst="rect">
            <a:avLst/>
          </a:prstGeom>
        </p:spPr>
      </p:pic>
      <p:sp>
        <p:nvSpPr>
          <p:cNvPr id="35" name="Textfeld 33"/>
          <p:cNvSpPr txBox="1"/>
          <p:nvPr/>
        </p:nvSpPr>
        <p:spPr>
          <a:xfrm>
            <a:off x="4447295" y="954125"/>
            <a:ext cx="3173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St. Louis Christmas Concerts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2634" y="3069794"/>
            <a:ext cx="2634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Hermann-</a:t>
            </a:r>
            <a:r>
              <a:rPr lang="en-US" dirty="0" err="1" smtClean="0">
                <a:solidFill>
                  <a:srgbClr val="5D5D5D"/>
                </a:solidFill>
                <a:latin typeface="Aleo Light"/>
                <a:cs typeface="Aleo Light"/>
              </a:rPr>
              <a:t>Grima</a:t>
            </a: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 House</a:t>
            </a:r>
          </a:p>
          <a:p>
            <a:pPr algn="r"/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Cookin</a:t>
            </a:r>
            <a:r>
              <a:rPr lang="en-US" dirty="0">
                <a:solidFill>
                  <a:srgbClr val="5D5D5D"/>
                </a:solidFill>
                <a:latin typeface="Aleo Light"/>
                <a:cs typeface="Aleo Light"/>
              </a:rPr>
              <a:t>g</a:t>
            </a: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 Up Christmas</a:t>
            </a:r>
            <a:endParaRPr lang="en-US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181704" y="1372809"/>
            <a:ext cx="2430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Bonfires on the Levee</a:t>
            </a:r>
            <a:endParaRPr lang="en-US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672595" y="1890751"/>
            <a:ext cx="3071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dirty="0">
                <a:solidFill>
                  <a:srgbClr val="5D5D5D"/>
                </a:solidFill>
                <a:latin typeface="Aleo Light"/>
                <a:cs typeface="Aleo Light"/>
              </a:rPr>
              <a:t> </a:t>
            </a: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Caroling in Jackson Square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848030" y="4145583"/>
            <a:ext cx="4059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Christmas Eve at Audubon Attractions</a:t>
            </a:r>
            <a:endParaRPr lang="en-US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40" name="Textfeld 40"/>
          <p:cNvSpPr txBox="1"/>
          <p:nvPr/>
        </p:nvSpPr>
        <p:spPr>
          <a:xfrm>
            <a:off x="5720975" y="2761941"/>
            <a:ext cx="318729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Celebration in the Oaks or</a:t>
            </a:r>
          </a:p>
          <a:p>
            <a:pPr algn="ctr">
              <a:lnSpc>
                <a:spcPct val="60000"/>
              </a:lnSpc>
            </a:pPr>
            <a:endParaRPr lang="en-US" dirty="0" smtClean="0">
              <a:solidFill>
                <a:srgbClr val="5D5D5D"/>
              </a:solidFill>
              <a:latin typeface="Aleo Light"/>
              <a:cs typeface="Aleo Light"/>
            </a:endParaRPr>
          </a:p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Roosevelt Hotel Lobby Lights</a:t>
            </a:r>
            <a:endParaRPr lang="en-US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pic>
        <p:nvPicPr>
          <p:cNvPr id="41" name="Bild 44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8083" y="4037056"/>
            <a:ext cx="414041" cy="89098"/>
          </a:xfrm>
          <a:prstGeom prst="rect">
            <a:avLst/>
          </a:prstGeom>
        </p:spPr>
      </p:pic>
      <p:sp>
        <p:nvSpPr>
          <p:cNvPr id="42" name="Textfeld 45"/>
          <p:cNvSpPr txBox="1"/>
          <p:nvPr/>
        </p:nvSpPr>
        <p:spPr>
          <a:xfrm>
            <a:off x="1871554" y="4427710"/>
            <a:ext cx="5057795" cy="547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D5D5D"/>
                </a:solidFill>
                <a:latin typeface="Aleo Light"/>
                <a:cs typeface="Aleo Light"/>
              </a:rPr>
              <a:t>SHOPPING</a:t>
            </a:r>
          </a:p>
          <a:p>
            <a:pPr algn="ctr">
              <a:lnSpc>
                <a:spcPct val="60000"/>
              </a:lnSpc>
            </a:pPr>
            <a:endParaRPr lang="en-US" dirty="0" smtClean="0">
              <a:solidFill>
                <a:srgbClr val="5D5D5D"/>
              </a:solidFill>
              <a:latin typeface="Aleo Light"/>
              <a:cs typeface="Aleo Light"/>
            </a:endParaRPr>
          </a:p>
          <a:p>
            <a:pPr algn="ctr">
              <a:lnSpc>
                <a:spcPct val="60000"/>
              </a:lnSpc>
            </a:pPr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The Outlet Collection at </a:t>
            </a:r>
            <a:r>
              <a:rPr lang="en-US" sz="1200" dirty="0" err="1" smtClean="0">
                <a:solidFill>
                  <a:srgbClr val="5D5D5D"/>
                </a:solidFill>
                <a:latin typeface="Aleo Light"/>
                <a:cs typeface="Aleo Light"/>
              </a:rPr>
              <a:t>Riverwalk</a:t>
            </a:r>
            <a:r>
              <a:rPr lang="en-US" sz="1200" dirty="0" smtClean="0">
                <a:solidFill>
                  <a:srgbClr val="5D5D5D"/>
                </a:solidFill>
                <a:latin typeface="Aleo Light"/>
                <a:cs typeface="Aleo Light"/>
              </a:rPr>
              <a:t>, Magazine Street and French Quarter</a:t>
            </a:r>
            <a:endParaRPr lang="en-US" sz="1200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pic>
        <p:nvPicPr>
          <p:cNvPr id="3" name="Picture 2" descr="WCH 30 ANN Logo black with red_Website Version_Bold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12" y="2369920"/>
            <a:ext cx="1489152" cy="7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9" grpId="0"/>
      <p:bldP spid="4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4223085" cy="579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EILEEN OGINTZ</a:t>
            </a:r>
            <a:br>
              <a:rPr lang="en-US" dirty="0" smtClean="0"/>
            </a:br>
            <a:r>
              <a:rPr lang="en-US" sz="1300" dirty="0" smtClean="0">
                <a:solidFill>
                  <a:srgbClr val="232079"/>
                </a:solidFill>
              </a:rPr>
              <a:t>“Taking the </a:t>
            </a:r>
            <a:r>
              <a:rPr lang="en-US" sz="1300" dirty="0" err="1" smtClean="0">
                <a:solidFill>
                  <a:srgbClr val="232079"/>
                </a:solidFill>
              </a:rPr>
              <a:t>Kidz</a:t>
            </a:r>
            <a:r>
              <a:rPr lang="en-US" sz="1300" dirty="0" smtClean="0">
                <a:solidFill>
                  <a:srgbClr val="232079"/>
                </a:solidFill>
              </a:rPr>
              <a:t>” – Tribune Media Services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hteck 1"/>
          <p:cNvSpPr/>
          <p:nvPr/>
        </p:nvSpPr>
        <p:spPr>
          <a:xfrm>
            <a:off x="497417" y="1172133"/>
            <a:ext cx="2788816" cy="352808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D5D5D"/>
                </a:solidFill>
                <a:latin typeface="Aleo Light"/>
                <a:cs typeface="Aleo Light"/>
              </a:rPr>
              <a:t>Image </a:t>
            </a:r>
          </a:p>
          <a:p>
            <a:pPr algn="ctr"/>
            <a:r>
              <a:rPr lang="en-US" sz="1400" dirty="0" smtClean="0">
                <a:solidFill>
                  <a:srgbClr val="5D5D5D"/>
                </a:solidFill>
                <a:latin typeface="Aleo Light"/>
                <a:cs typeface="Aleo Light"/>
              </a:rPr>
              <a:t>Placeholder 1</a:t>
            </a:r>
            <a:endParaRPr lang="en-US" sz="1400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15" name="Textfeld 22"/>
          <p:cNvSpPr txBox="1"/>
          <p:nvPr/>
        </p:nvSpPr>
        <p:spPr>
          <a:xfrm>
            <a:off x="6391857" y="1159893"/>
            <a:ext cx="2268333" cy="362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Internationally syndicated with extensive reach in Florida, California and Texas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Leading family travel expert as seen on </a:t>
            </a:r>
            <a:r>
              <a:rPr lang="en-US" sz="1600" i="1" dirty="0" smtClean="0">
                <a:solidFill>
                  <a:srgbClr val="5D5D5D"/>
                </a:solidFill>
                <a:latin typeface="Aleo Light"/>
                <a:cs typeface="Aleo Light"/>
              </a:rPr>
              <a:t>The Today Show</a:t>
            </a: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, </a:t>
            </a:r>
            <a:r>
              <a:rPr lang="en-US" sz="1600" i="1" dirty="0" smtClean="0">
                <a:solidFill>
                  <a:srgbClr val="5D5D5D"/>
                </a:solidFill>
                <a:latin typeface="Aleo Light"/>
                <a:cs typeface="Aleo Light"/>
              </a:rPr>
              <a:t>Oprah, CNBC, </a:t>
            </a:r>
            <a:r>
              <a:rPr lang="en-US" sz="1600" i="1" dirty="0" err="1" smtClean="0">
                <a:solidFill>
                  <a:srgbClr val="5D5D5D"/>
                </a:solidFill>
                <a:latin typeface="Aleo Light"/>
                <a:cs typeface="Aleo Light"/>
              </a:rPr>
              <a:t>Foxnews.com</a:t>
            </a:r>
            <a:r>
              <a:rPr lang="en-US" sz="1600" i="1" dirty="0" smtClean="0">
                <a:solidFill>
                  <a:srgbClr val="5D5D5D"/>
                </a:solidFill>
                <a:latin typeface="Aleo Light"/>
                <a:cs typeface="Aleo Light"/>
              </a:rPr>
              <a:t>,</a:t>
            </a: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 and </a:t>
            </a:r>
            <a:r>
              <a:rPr lang="en-US" sz="1600" i="1" dirty="0" smtClean="0">
                <a:solidFill>
                  <a:srgbClr val="5D5D5D"/>
                </a:solidFill>
                <a:latin typeface="Aleo Light"/>
                <a:cs typeface="Aleo Light"/>
              </a:rPr>
              <a:t>Good Morning America</a:t>
            </a:r>
          </a:p>
        </p:txBody>
      </p:sp>
      <p:pic>
        <p:nvPicPr>
          <p:cNvPr id="3" name="Picture 2" descr="Eileen-Ogint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5" y="1159893"/>
            <a:ext cx="2824238" cy="3765651"/>
          </a:xfrm>
          <a:prstGeom prst="rect">
            <a:avLst/>
          </a:prstGeom>
        </p:spPr>
      </p:pic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96" y="1172133"/>
            <a:ext cx="2662565" cy="1996924"/>
          </a:xfrm>
          <a:prstGeom prst="rect">
            <a:avLst/>
          </a:prstGeom>
        </p:spPr>
      </p:pic>
      <p:pic>
        <p:nvPicPr>
          <p:cNvPr id="5" name="Picture 4" descr="taking_the_kids_travel_expert_eileen_ogint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96" y="3262005"/>
            <a:ext cx="2662565" cy="1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4223085" cy="579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PETER GREENBERG</a:t>
            </a:r>
            <a:br>
              <a:rPr lang="en-US" dirty="0" smtClean="0"/>
            </a:br>
            <a:r>
              <a:rPr lang="en-US" sz="1300" dirty="0" smtClean="0">
                <a:solidFill>
                  <a:srgbClr val="232079"/>
                </a:solidFill>
              </a:rPr>
              <a:t>CBS News Travel Editor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Textfeld 22"/>
          <p:cNvSpPr txBox="1"/>
          <p:nvPr/>
        </p:nvSpPr>
        <p:spPr>
          <a:xfrm>
            <a:off x="6391857" y="1063133"/>
            <a:ext cx="2030783" cy="392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CBS Travel Editor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Active on social media with more than 215k Twitter followers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Loves tips, tricks and behind the scenes type of stories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Great weight placed on his travel tips for safety</a:t>
            </a:r>
          </a:p>
        </p:txBody>
      </p:sp>
      <p:pic>
        <p:nvPicPr>
          <p:cNvPr id="3" name="Picture 2" descr="420_greenberg_headshot.imgcache.rev1268429812765.web.1280.12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42412"/>
          <a:stretch/>
        </p:blipFill>
        <p:spPr>
          <a:xfrm>
            <a:off x="544285" y="1172133"/>
            <a:ext cx="2685143" cy="3528084"/>
          </a:xfrm>
          <a:prstGeom prst="rect">
            <a:avLst/>
          </a:prstGeom>
        </p:spPr>
      </p:pic>
      <p:pic>
        <p:nvPicPr>
          <p:cNvPr id="4" name="Picture 3" descr="CBS-holiday-airfar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50" y="906043"/>
            <a:ext cx="2788816" cy="1798584"/>
          </a:xfrm>
          <a:prstGeom prst="rect">
            <a:avLst/>
          </a:prstGeom>
        </p:spPr>
      </p:pic>
      <p:pic>
        <p:nvPicPr>
          <p:cNvPr id="5" name="Picture 4" descr="cbs-charlie-ro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85" y="2810961"/>
            <a:ext cx="2842381" cy="20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5070324" cy="579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CANDYCE STAPEN</a:t>
            </a:r>
            <a:br>
              <a:rPr lang="en-US" dirty="0" smtClean="0"/>
            </a:br>
            <a:r>
              <a:rPr lang="en-US" sz="1300" i="1" dirty="0" smtClean="0">
                <a:solidFill>
                  <a:srgbClr val="232079"/>
                </a:solidFill>
              </a:rPr>
              <a:t>USA Today</a:t>
            </a:r>
            <a:r>
              <a:rPr lang="en-US" sz="1300" dirty="0" smtClean="0">
                <a:solidFill>
                  <a:srgbClr val="232079"/>
                </a:solidFill>
              </a:rPr>
              <a:t>, </a:t>
            </a:r>
            <a:r>
              <a:rPr lang="en-US" sz="1300" dirty="0" err="1" smtClean="0">
                <a:solidFill>
                  <a:srgbClr val="232079"/>
                </a:solidFill>
              </a:rPr>
              <a:t>Familyitrips</a:t>
            </a:r>
            <a:r>
              <a:rPr lang="en-US" sz="1300" dirty="0" smtClean="0">
                <a:solidFill>
                  <a:srgbClr val="232079"/>
                </a:solidFill>
              </a:rPr>
              <a:t> Apps, and author of 30 travel books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Textfeld 22"/>
          <p:cNvSpPr txBox="1"/>
          <p:nvPr/>
        </p:nvSpPr>
        <p:spPr>
          <a:xfrm>
            <a:off x="6391857" y="1159893"/>
            <a:ext cx="2292524" cy="274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Considered a family travel expert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Written about multigenerational travel for </a:t>
            </a:r>
            <a:r>
              <a:rPr lang="en-US" sz="1600" i="1" dirty="0" smtClean="0">
                <a:solidFill>
                  <a:srgbClr val="5D5D5D"/>
                </a:solidFill>
                <a:latin typeface="Aleo Light"/>
                <a:cs typeface="Aleo Light"/>
              </a:rPr>
              <a:t>USA Today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Written two travel books for </a:t>
            </a:r>
            <a:r>
              <a:rPr lang="en-US" sz="1600" i="1" dirty="0" smtClean="0">
                <a:solidFill>
                  <a:srgbClr val="5D5D5D"/>
                </a:solidFill>
                <a:latin typeface="Aleo Light"/>
                <a:cs typeface="Aleo Light"/>
              </a:rPr>
              <a:t>National Geographic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600" dirty="0" smtClean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pic>
        <p:nvPicPr>
          <p:cNvPr id="3" name="Picture 2" descr="29906170001_2350873826001_hdb3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6" r="20182"/>
          <a:stretch/>
        </p:blipFill>
        <p:spPr>
          <a:xfrm>
            <a:off x="457200" y="1183766"/>
            <a:ext cx="2826617" cy="3547213"/>
          </a:xfrm>
          <a:prstGeom prst="rect">
            <a:avLst/>
          </a:prstGeom>
        </p:spPr>
      </p:pic>
      <p:pic>
        <p:nvPicPr>
          <p:cNvPr id="5" name="Picture 4" descr="30f5a8803f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99" y="1183766"/>
            <a:ext cx="2724853" cy="3631225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9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655959"/>
          </a:xfrm>
          <a:prstGeom prst="rect">
            <a:avLst/>
          </a:prstGeom>
          <a:solidFill>
            <a:srgbClr val="232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339185"/>
            <a:ext cx="9144000" cy="120491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4400" dirty="0" smtClean="0">
                <a:solidFill>
                  <a:srgbClr val="5D5D5D"/>
                </a:solidFill>
                <a:latin typeface="Mathilde"/>
                <a:cs typeface="Mathilde"/>
              </a:rPr>
              <a:t>Please don’t hesitate</a:t>
            </a:r>
            <a:endParaRPr lang="en-US" sz="4400" dirty="0">
              <a:solidFill>
                <a:srgbClr val="5D5D5D"/>
              </a:solidFill>
              <a:latin typeface="Mathilde"/>
              <a:cs typeface="Mathil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741267"/>
            <a:ext cx="91440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solidFill>
                  <a:schemeClr val="bg1"/>
                </a:solidFill>
                <a:latin typeface="Aleo Bold"/>
                <a:cs typeface="Aleo Bold"/>
              </a:rPr>
              <a:t>Questions</a:t>
            </a:r>
            <a:endParaRPr lang="en-US" sz="3200" dirty="0">
              <a:solidFill>
                <a:schemeClr val="bg1"/>
              </a:solidFill>
              <a:latin typeface="Mathilde"/>
              <a:cs typeface="Mathilde"/>
            </a:endParaRPr>
          </a:p>
        </p:txBody>
      </p:sp>
    </p:spTree>
    <p:extLst>
      <p:ext uri="{BB962C8B-B14F-4D97-AF65-F5344CB8AC3E}">
        <p14:creationId xmlns:p14="http://schemas.microsoft.com/office/powerpoint/2010/main" val="22657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655959"/>
          </a:xfrm>
          <a:prstGeom prst="rect">
            <a:avLst/>
          </a:prstGeom>
          <a:solidFill>
            <a:srgbClr val="232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523905"/>
            <a:ext cx="9144000" cy="120491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5400" dirty="0">
                <a:solidFill>
                  <a:srgbClr val="5D5D5D"/>
                </a:solidFill>
                <a:latin typeface="Mathilde"/>
                <a:cs typeface="Mathilde"/>
              </a:rPr>
              <a:t>f</a:t>
            </a:r>
            <a:r>
              <a:rPr lang="en-US" sz="5400" dirty="0" smtClean="0">
                <a:solidFill>
                  <a:srgbClr val="5D5D5D"/>
                </a:solidFill>
                <a:latin typeface="Mathilde"/>
                <a:cs typeface="Mathilde"/>
              </a:rPr>
              <a:t>or your undivided attention</a:t>
            </a:r>
            <a:endParaRPr lang="en-US" sz="5400" dirty="0">
              <a:solidFill>
                <a:srgbClr val="5D5D5D"/>
              </a:solidFill>
              <a:latin typeface="Mathilde"/>
              <a:cs typeface="Mathil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706632"/>
            <a:ext cx="91440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solidFill>
                  <a:schemeClr val="bg1"/>
                </a:solidFill>
                <a:latin typeface="Aleo Bold"/>
                <a:cs typeface="Aleo Bold"/>
              </a:rPr>
              <a:t>Thank You</a:t>
            </a:r>
            <a:endParaRPr lang="en-US" sz="3200" dirty="0">
              <a:solidFill>
                <a:schemeClr val="bg1"/>
              </a:solidFill>
              <a:latin typeface="Mathilde"/>
              <a:cs typeface="Mathilde"/>
            </a:endParaRPr>
          </a:p>
        </p:txBody>
      </p:sp>
      <p:pic>
        <p:nvPicPr>
          <p:cNvPr id="5" name="Bild 60" descr="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-2280" r="42561" b="72597"/>
          <a:stretch/>
        </p:blipFill>
        <p:spPr>
          <a:xfrm>
            <a:off x="3808138" y="3969838"/>
            <a:ext cx="1510974" cy="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4223085" cy="5734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32079"/>
                </a:solidFill>
              </a:rPr>
              <a:t>TIMELINE</a:t>
            </a:r>
            <a:br>
              <a:rPr lang="en-US" dirty="0" smtClean="0">
                <a:solidFill>
                  <a:srgbClr val="232079"/>
                </a:solidFill>
              </a:rPr>
            </a:br>
            <a:r>
              <a:rPr lang="en-US" sz="1300" dirty="0" smtClean="0">
                <a:solidFill>
                  <a:srgbClr val="232079"/>
                </a:solidFill>
              </a:rPr>
              <a:t>what we will cover: agenda</a:t>
            </a:r>
            <a:r>
              <a:rPr lang="en-US" sz="1300" dirty="0">
                <a:solidFill>
                  <a:srgbClr val="232079"/>
                </a:solidFill>
              </a:rPr>
              <a:t> </a:t>
            </a:r>
            <a:r>
              <a:rPr lang="en-US" sz="1300" dirty="0" smtClean="0">
                <a:solidFill>
                  <a:srgbClr val="232079"/>
                </a:solidFill>
              </a:rPr>
              <a:t>and timeline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44" name="Textfeld 38"/>
          <p:cNvSpPr txBox="1"/>
          <p:nvPr/>
        </p:nvSpPr>
        <p:spPr>
          <a:xfrm>
            <a:off x="5185403" y="1311340"/>
            <a:ext cx="3552087" cy="325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2600" dirty="0">
                <a:solidFill>
                  <a:srgbClr val="5D5D5D"/>
                </a:solidFill>
                <a:latin typeface="Mathilde"/>
                <a:cs typeface="Mathilde"/>
              </a:rPr>
              <a:t>w</a:t>
            </a:r>
            <a:r>
              <a:rPr lang="en-US" sz="2600" dirty="0" smtClean="0">
                <a:solidFill>
                  <a:srgbClr val="5D5D5D"/>
                </a:solidFill>
                <a:latin typeface="Mathilde"/>
                <a:cs typeface="Mathilde"/>
              </a:rPr>
              <a:t>here the story begins</a:t>
            </a:r>
            <a:endParaRPr lang="en-US" sz="2600" dirty="0">
              <a:solidFill>
                <a:srgbClr val="5D5D5D"/>
              </a:solidFill>
              <a:latin typeface="Mathilde"/>
              <a:cs typeface="Mathilde"/>
            </a:endParaRPr>
          </a:p>
        </p:txBody>
      </p:sp>
      <p:sp>
        <p:nvSpPr>
          <p:cNvPr id="53" name="Textfeld 42"/>
          <p:cNvSpPr txBox="1"/>
          <p:nvPr/>
        </p:nvSpPr>
        <p:spPr>
          <a:xfrm>
            <a:off x="1926117" y="3345397"/>
            <a:ext cx="1057201" cy="5232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1600" b="0" i="0" dirty="0" smtClean="0">
                <a:solidFill>
                  <a:srgbClr val="5D5D5D"/>
                </a:solidFill>
                <a:latin typeface="Aleo Light"/>
                <a:cs typeface="Aleo Light"/>
              </a:rPr>
              <a:t>Overview</a:t>
            </a:r>
          </a:p>
          <a:p>
            <a:pPr algn="ctr"/>
            <a:r>
              <a:rPr lang="en-US" sz="1200" dirty="0" smtClean="0">
                <a:solidFill>
                  <a:srgbClr val="232079"/>
                </a:solidFill>
                <a:latin typeface="Aleo Light Italic"/>
                <a:cs typeface="Aleo Light Italic"/>
              </a:rPr>
              <a:t>observations</a:t>
            </a:r>
            <a:endParaRPr lang="en-US" sz="1200" b="0" i="0" dirty="0">
              <a:solidFill>
                <a:srgbClr val="232079"/>
              </a:solidFill>
              <a:latin typeface="Aleo Light Italic"/>
              <a:cs typeface="Aleo Light Italic"/>
            </a:endParaRPr>
          </a:p>
        </p:txBody>
      </p:sp>
      <p:grpSp>
        <p:nvGrpSpPr>
          <p:cNvPr id="54" name="Gruppierung 13"/>
          <p:cNvGrpSpPr/>
          <p:nvPr/>
        </p:nvGrpSpPr>
        <p:grpSpPr>
          <a:xfrm>
            <a:off x="2015462" y="2122478"/>
            <a:ext cx="949330" cy="949330"/>
            <a:chOff x="1354767" y="1701801"/>
            <a:chExt cx="949330" cy="949330"/>
          </a:xfrm>
        </p:grpSpPr>
        <p:sp>
          <p:nvSpPr>
            <p:cNvPr id="55" name="Oval 54"/>
            <p:cNvSpPr/>
            <p:nvPr/>
          </p:nvSpPr>
          <p:spPr>
            <a:xfrm>
              <a:off x="1354767" y="1701801"/>
              <a:ext cx="949330" cy="949330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56" name="Textfeld 15"/>
            <p:cNvSpPr txBox="1"/>
            <p:nvPr/>
          </p:nvSpPr>
          <p:spPr>
            <a:xfrm>
              <a:off x="1649679" y="1945848"/>
              <a:ext cx="355837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rgbClr val="5D5D5D"/>
                  </a:solidFill>
                  <a:latin typeface="Aleo Light"/>
                  <a:cs typeface="Aleo Light"/>
                </a:rPr>
                <a:t>1</a:t>
              </a:r>
              <a:endParaRPr lang="en-US" sz="24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sp>
        <p:nvSpPr>
          <p:cNvPr id="58" name="Textfeld 43"/>
          <p:cNvSpPr txBox="1"/>
          <p:nvPr/>
        </p:nvSpPr>
        <p:spPr>
          <a:xfrm>
            <a:off x="3281071" y="3345397"/>
            <a:ext cx="1402948" cy="5232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1600" dirty="0" smtClean="0">
                <a:solidFill>
                  <a:srgbClr val="5D5D5D"/>
                </a:solidFill>
                <a:latin typeface="Aleo Light"/>
                <a:cs typeface="Aleo Light"/>
              </a:rPr>
              <a:t>Research</a:t>
            </a:r>
            <a:endParaRPr lang="en-US" sz="1600" b="0" i="0" dirty="0" smtClean="0">
              <a:solidFill>
                <a:srgbClr val="5D5D5D"/>
              </a:solidFill>
              <a:latin typeface="Aleo Light"/>
              <a:cs typeface="Aleo Light"/>
            </a:endParaRPr>
          </a:p>
          <a:p>
            <a:pPr algn="ctr"/>
            <a:r>
              <a:rPr lang="en-US" sz="1200" dirty="0">
                <a:solidFill>
                  <a:srgbClr val="232079"/>
                </a:solidFill>
                <a:latin typeface="Aleo Light Italic"/>
                <a:cs typeface="Aleo Light Italic"/>
              </a:rPr>
              <a:t>n</a:t>
            </a:r>
            <a:r>
              <a:rPr lang="en-US" sz="1200" dirty="0" smtClean="0">
                <a:solidFill>
                  <a:srgbClr val="232079"/>
                </a:solidFill>
                <a:latin typeface="Aleo Light Italic"/>
                <a:cs typeface="Aleo Light Italic"/>
              </a:rPr>
              <a:t>umbers &amp; trends</a:t>
            </a:r>
            <a:endParaRPr lang="en-US" sz="1200" b="0" i="0" dirty="0">
              <a:solidFill>
                <a:srgbClr val="232079"/>
              </a:solidFill>
              <a:latin typeface="Aleo Light Italic"/>
              <a:cs typeface="Aleo Light Italic"/>
            </a:endParaRPr>
          </a:p>
        </p:txBody>
      </p:sp>
      <p:grpSp>
        <p:nvGrpSpPr>
          <p:cNvPr id="59" name="Gruppierung 16"/>
          <p:cNvGrpSpPr/>
          <p:nvPr/>
        </p:nvGrpSpPr>
        <p:grpSpPr>
          <a:xfrm>
            <a:off x="3475962" y="2122478"/>
            <a:ext cx="949330" cy="949330"/>
            <a:chOff x="1354767" y="1701801"/>
            <a:chExt cx="949330" cy="949330"/>
          </a:xfrm>
        </p:grpSpPr>
        <p:sp>
          <p:nvSpPr>
            <p:cNvPr id="60" name="Oval 59"/>
            <p:cNvSpPr/>
            <p:nvPr/>
          </p:nvSpPr>
          <p:spPr>
            <a:xfrm>
              <a:off x="1354767" y="1701801"/>
              <a:ext cx="949330" cy="949330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61" name="Textfeld 18"/>
            <p:cNvSpPr txBox="1"/>
            <p:nvPr/>
          </p:nvSpPr>
          <p:spPr>
            <a:xfrm>
              <a:off x="1649678" y="1945848"/>
              <a:ext cx="355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b="0" i="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2</a:t>
              </a:r>
              <a:endParaRPr lang="en-US" sz="24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cxnSp>
        <p:nvCxnSpPr>
          <p:cNvPr id="62" name="Gerade Verbindung 32"/>
          <p:cNvCxnSpPr>
            <a:endCxn id="55" idx="6"/>
          </p:cNvCxnSpPr>
          <p:nvPr/>
        </p:nvCxnSpPr>
        <p:spPr>
          <a:xfrm flipH="1" flipV="1">
            <a:off x="2964792" y="2597143"/>
            <a:ext cx="511170" cy="1"/>
          </a:xfrm>
          <a:prstGeom prst="line">
            <a:avLst/>
          </a:prstGeom>
          <a:ln>
            <a:solidFill>
              <a:srgbClr val="2320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44"/>
          <p:cNvSpPr txBox="1"/>
          <p:nvPr/>
        </p:nvSpPr>
        <p:spPr>
          <a:xfrm>
            <a:off x="4652849" y="3358950"/>
            <a:ext cx="1450537" cy="5232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1600" b="0" i="0" dirty="0" smtClean="0">
                <a:solidFill>
                  <a:srgbClr val="5D5D5D"/>
                </a:solidFill>
                <a:latin typeface="Aleo Light"/>
                <a:cs typeface="Aleo Light"/>
              </a:rPr>
              <a:t>Pitch &amp; Media</a:t>
            </a:r>
          </a:p>
          <a:p>
            <a:pPr algn="ctr"/>
            <a:r>
              <a:rPr lang="en-US" sz="1200" dirty="0">
                <a:solidFill>
                  <a:srgbClr val="232079"/>
                </a:solidFill>
                <a:latin typeface="Aleo Light Italic"/>
                <a:cs typeface="Aleo Light Italic"/>
              </a:rPr>
              <a:t>t</a:t>
            </a:r>
            <a:r>
              <a:rPr lang="en-US" sz="1200" dirty="0" smtClean="0">
                <a:solidFill>
                  <a:srgbClr val="232079"/>
                </a:solidFill>
                <a:latin typeface="Aleo Light Italic"/>
                <a:cs typeface="Aleo Light Italic"/>
              </a:rPr>
              <a:t>he narrative</a:t>
            </a:r>
            <a:endParaRPr lang="en-US" sz="1200" b="0" i="0" dirty="0">
              <a:solidFill>
                <a:srgbClr val="232079"/>
              </a:solidFill>
              <a:latin typeface="Aleo Light Italic"/>
              <a:cs typeface="Aleo Light Italic"/>
            </a:endParaRPr>
          </a:p>
        </p:txBody>
      </p:sp>
      <p:grpSp>
        <p:nvGrpSpPr>
          <p:cNvPr id="64" name="Gruppierung 19"/>
          <p:cNvGrpSpPr/>
          <p:nvPr/>
        </p:nvGrpSpPr>
        <p:grpSpPr>
          <a:xfrm>
            <a:off x="4872963" y="2122479"/>
            <a:ext cx="949330" cy="949330"/>
            <a:chOff x="1354767" y="1701801"/>
            <a:chExt cx="949330" cy="949330"/>
          </a:xfrm>
        </p:grpSpPr>
        <p:sp>
          <p:nvSpPr>
            <p:cNvPr id="65" name="Oval 64"/>
            <p:cNvSpPr/>
            <p:nvPr/>
          </p:nvSpPr>
          <p:spPr>
            <a:xfrm>
              <a:off x="1354767" y="1701801"/>
              <a:ext cx="949330" cy="949330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66" name="Textfeld 21"/>
            <p:cNvSpPr txBox="1"/>
            <p:nvPr/>
          </p:nvSpPr>
          <p:spPr>
            <a:xfrm>
              <a:off x="1649679" y="1945848"/>
              <a:ext cx="355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rgbClr val="5D5D5D"/>
                  </a:solidFill>
                  <a:latin typeface="Aleo Light"/>
                  <a:cs typeface="Aleo Light"/>
                </a:rPr>
                <a:t>3</a:t>
              </a:r>
              <a:endParaRPr lang="en-US" sz="24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cxnSp>
        <p:nvCxnSpPr>
          <p:cNvPr id="74" name="Gerade Verbindung 33"/>
          <p:cNvCxnSpPr>
            <a:stCxn id="65" idx="2"/>
            <a:endCxn id="60" idx="6"/>
          </p:cNvCxnSpPr>
          <p:nvPr/>
        </p:nvCxnSpPr>
        <p:spPr>
          <a:xfrm flipH="1" flipV="1">
            <a:off x="4425292" y="2597143"/>
            <a:ext cx="447671" cy="1"/>
          </a:xfrm>
          <a:prstGeom prst="line">
            <a:avLst/>
          </a:prstGeom>
          <a:ln>
            <a:solidFill>
              <a:srgbClr val="2320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Bild 3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94" y="1606382"/>
            <a:ext cx="558398" cy="900006"/>
          </a:xfrm>
          <a:prstGeom prst="rect">
            <a:avLst/>
          </a:prstGeom>
        </p:spPr>
      </p:pic>
      <p:sp>
        <p:nvSpPr>
          <p:cNvPr id="35" name="Slide Number Placeholder 66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Textfeld 44"/>
          <p:cNvSpPr txBox="1"/>
          <p:nvPr/>
        </p:nvSpPr>
        <p:spPr>
          <a:xfrm>
            <a:off x="6445646" y="3352199"/>
            <a:ext cx="877539" cy="5232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1600" b="0" i="0" dirty="0" smtClean="0">
                <a:solidFill>
                  <a:srgbClr val="5D5D5D"/>
                </a:solidFill>
                <a:latin typeface="Aleo Light"/>
                <a:cs typeface="Aleo Light"/>
              </a:rPr>
              <a:t>End </a:t>
            </a:r>
          </a:p>
          <a:p>
            <a:pPr algn="ctr"/>
            <a:r>
              <a:rPr lang="en-US" sz="1200" dirty="0" smtClean="0">
                <a:solidFill>
                  <a:srgbClr val="232079"/>
                </a:solidFill>
                <a:latin typeface="Aleo Light Italic"/>
                <a:cs typeface="Aleo Light Italic"/>
              </a:rPr>
              <a:t>Questions</a:t>
            </a:r>
            <a:endParaRPr lang="en-US" sz="1200" b="0" i="0" dirty="0">
              <a:solidFill>
                <a:srgbClr val="232079"/>
              </a:solidFill>
              <a:latin typeface="Aleo Light Italic"/>
              <a:cs typeface="Aleo Light Italic"/>
            </a:endParaRPr>
          </a:p>
        </p:txBody>
      </p:sp>
      <p:grpSp>
        <p:nvGrpSpPr>
          <p:cNvPr id="21" name="Gruppierung 19"/>
          <p:cNvGrpSpPr/>
          <p:nvPr/>
        </p:nvGrpSpPr>
        <p:grpSpPr>
          <a:xfrm>
            <a:off x="6379259" y="2115728"/>
            <a:ext cx="949330" cy="949330"/>
            <a:chOff x="1354767" y="1701801"/>
            <a:chExt cx="949330" cy="949330"/>
          </a:xfrm>
        </p:grpSpPr>
        <p:sp>
          <p:nvSpPr>
            <p:cNvPr id="22" name="Oval 21"/>
            <p:cNvSpPr/>
            <p:nvPr/>
          </p:nvSpPr>
          <p:spPr>
            <a:xfrm>
              <a:off x="1354767" y="1701801"/>
              <a:ext cx="949330" cy="949330"/>
            </a:xfrm>
            <a:prstGeom prst="ellipse">
              <a:avLst/>
            </a:prstGeom>
            <a:ln>
              <a:solidFill>
                <a:srgbClr val="23207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23" name="Textfeld 21"/>
            <p:cNvSpPr txBox="1"/>
            <p:nvPr/>
          </p:nvSpPr>
          <p:spPr>
            <a:xfrm>
              <a:off x="1649679" y="1945848"/>
              <a:ext cx="355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4</a:t>
              </a:r>
              <a:endParaRPr lang="en-US" sz="2400" b="0" i="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</p:grpSp>
      <p:cxnSp>
        <p:nvCxnSpPr>
          <p:cNvPr id="24" name="Gerade Verbindung 33"/>
          <p:cNvCxnSpPr>
            <a:stCxn id="22" idx="2"/>
          </p:cNvCxnSpPr>
          <p:nvPr/>
        </p:nvCxnSpPr>
        <p:spPr>
          <a:xfrm flipH="1">
            <a:off x="5822294" y="2590393"/>
            <a:ext cx="556965" cy="6752"/>
          </a:xfrm>
          <a:prstGeom prst="line">
            <a:avLst/>
          </a:prstGeom>
          <a:ln>
            <a:solidFill>
              <a:srgbClr val="2320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96-new-orleans-streetcar-78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/>
          <a:stretch/>
        </p:blipFill>
        <p:spPr>
          <a:xfrm>
            <a:off x="0" y="-1"/>
            <a:ext cx="9144000" cy="5552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1484621"/>
            <a:ext cx="9169724" cy="1586470"/>
          </a:xfrm>
          <a:prstGeom prst="rect">
            <a:avLst/>
          </a:prstGeom>
          <a:gradFill flip="none" rotWithShape="1">
            <a:gsLst>
              <a:gs pos="0">
                <a:srgbClr val="232079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0632" y="1916563"/>
            <a:ext cx="4202113" cy="5953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OVERVIEW</a:t>
            </a: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2036956"/>
            <a:ext cx="3700856" cy="1826800"/>
            <a:chOff x="457200" y="1820604"/>
            <a:chExt cx="3700856" cy="1826800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1820604"/>
              <a:ext cx="37008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rgbClr val="232079"/>
                  </a:solidFill>
                  <a:latin typeface="Aleo Light Italic"/>
                  <a:cs typeface="Aleo Light Italic"/>
                </a:rPr>
                <a:t>Discovering an authentic message</a:t>
              </a:r>
            </a:p>
            <a:p>
              <a:pPr algn="just"/>
              <a:endParaRPr lang="en-US" sz="1600" dirty="0">
                <a:solidFill>
                  <a:srgbClr val="5D5D5D"/>
                </a:solidFill>
                <a:latin typeface="Aleo Light"/>
                <a:cs typeface="Aleo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323965"/>
              <a:ext cx="37008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A good media relations professional looks inside the box and whittles a message into a pitch wrapped around an interesting narrative that captivates the attention of editors and journalists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28646" y="2225481"/>
              <a:ext cx="3525404" cy="0"/>
            </a:xfrm>
            <a:prstGeom prst="line">
              <a:avLst/>
            </a:prstGeom>
            <a:ln w="12700">
              <a:solidFill>
                <a:srgbClr val="2320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182A-6091-0B44-BC53-3741B67237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69333" y="1348265"/>
            <a:ext cx="5757333" cy="8314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50000"/>
              </a:lnSpc>
              <a:buNone/>
            </a:pPr>
            <a:r>
              <a:rPr lang="en-US" sz="4800" i="1" dirty="0" smtClean="0">
                <a:solidFill>
                  <a:srgbClr val="5D5D5D"/>
                </a:solidFill>
                <a:latin typeface="Mathilde"/>
                <a:cs typeface="Mathilde"/>
              </a:rPr>
              <a:t>Look Inside the Box</a:t>
            </a:r>
            <a:endParaRPr lang="en-US" sz="4800" i="1" dirty="0">
              <a:solidFill>
                <a:srgbClr val="5D5D5D"/>
              </a:solidFill>
              <a:latin typeface="Mathilde"/>
              <a:cs typeface="Mathilde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2300" y="412303"/>
            <a:ext cx="4223085" cy="54322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5D5D5D"/>
                </a:solidFill>
                <a:latin typeface="Aleo Light"/>
                <a:ea typeface="+mj-ea"/>
                <a:cs typeface="Aleo Light"/>
              </a:defRPr>
            </a:lvl1pPr>
          </a:lstStyle>
          <a:p>
            <a:r>
              <a:rPr lang="en-US" dirty="0" smtClean="0"/>
              <a:t>PHILOSOPHY</a:t>
            </a:r>
            <a:br>
              <a:rPr lang="en-US" dirty="0" smtClean="0"/>
            </a:br>
            <a:r>
              <a:rPr lang="en-US" sz="1300" dirty="0" smtClean="0">
                <a:solidFill>
                  <a:srgbClr val="232079"/>
                </a:solidFill>
              </a:rPr>
              <a:t>basic sum of background</a:t>
            </a:r>
            <a:r>
              <a:rPr lang="en-US" sz="1300" dirty="0">
                <a:solidFill>
                  <a:srgbClr val="232079"/>
                </a:solidFill>
              </a:rPr>
              <a:t> </a:t>
            </a:r>
            <a:r>
              <a:rPr lang="en-US" sz="1300" dirty="0" smtClean="0">
                <a:solidFill>
                  <a:srgbClr val="232079"/>
                </a:solidFill>
              </a:rPr>
              <a:t>and </a:t>
            </a:r>
            <a:r>
              <a:rPr lang="es-ES_tradnl" sz="1300" dirty="0" err="1">
                <a:solidFill>
                  <a:srgbClr val="232079"/>
                </a:solidFill>
              </a:rPr>
              <a:t>philosophy</a:t>
            </a:r>
            <a:endParaRPr lang="en-US" sz="1300" dirty="0">
              <a:solidFill>
                <a:srgbClr val="232079"/>
              </a:solidFill>
            </a:endParaRPr>
          </a:p>
        </p:txBody>
      </p:sp>
      <p:pic>
        <p:nvPicPr>
          <p:cNvPr id="6" name="Picture 5" descr="Look-Inside-the-Box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19139"/>
          <a:stretch/>
        </p:blipFill>
        <p:spPr>
          <a:xfrm>
            <a:off x="4862877" y="1885648"/>
            <a:ext cx="3906763" cy="27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4223085" cy="579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32079"/>
                </a:solidFill>
              </a:rPr>
              <a:t>PROCESS</a:t>
            </a:r>
            <a:br>
              <a:rPr lang="en-US" dirty="0" smtClean="0">
                <a:solidFill>
                  <a:srgbClr val="232079"/>
                </a:solidFill>
              </a:rPr>
            </a:br>
            <a:r>
              <a:rPr lang="en-US" sz="1300" dirty="0" smtClean="0">
                <a:solidFill>
                  <a:srgbClr val="232079"/>
                </a:solidFill>
              </a:rPr>
              <a:t>how I craft and pitch unique narratives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214" y="3403165"/>
            <a:ext cx="2648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900" dirty="0" smtClean="0">
                <a:solidFill>
                  <a:srgbClr val="5D5D5D"/>
                </a:solidFill>
                <a:latin typeface="Aleo Light"/>
                <a:cs typeface="Aleo Light"/>
              </a:rPr>
              <a:t>Review Notes</a:t>
            </a:r>
            <a:endParaRPr lang="en-US" sz="2000" kern="900" dirty="0">
              <a:solidFill>
                <a:srgbClr val="5D5D5D"/>
              </a:solidFill>
              <a:latin typeface="Aleo Light"/>
              <a:cs typeface="Aleo Light"/>
            </a:endParaRPr>
          </a:p>
          <a:p>
            <a:pPr algn="ctr"/>
            <a:r>
              <a:rPr lang="en-US" sz="1200" kern="900" dirty="0">
                <a:solidFill>
                  <a:srgbClr val="232079"/>
                </a:solidFill>
                <a:latin typeface="Aleo Light Italic"/>
                <a:cs typeface="Aleo Light Italic"/>
              </a:rPr>
              <a:t>w</a:t>
            </a:r>
            <a:r>
              <a:rPr lang="en-US" sz="1200" kern="900" dirty="0" smtClean="0">
                <a:solidFill>
                  <a:srgbClr val="232079"/>
                </a:solidFill>
                <a:latin typeface="Aleo Light Italic"/>
                <a:cs typeface="Aleo Light Italic"/>
              </a:rPr>
              <a:t>hen </a:t>
            </a:r>
            <a:r>
              <a:rPr lang="en-US" sz="1200" kern="900" dirty="0">
                <a:solidFill>
                  <a:srgbClr val="232079"/>
                </a:solidFill>
                <a:latin typeface="Aleo Light Italic"/>
                <a:cs typeface="Aleo Light Italic"/>
              </a:rPr>
              <a:t>the ideas are born</a:t>
            </a:r>
          </a:p>
          <a:p>
            <a:pPr algn="ctr"/>
            <a:endParaRPr lang="en-US" sz="1400" kern="900" dirty="0">
              <a:solidFill>
                <a:srgbClr val="5D5D5D"/>
              </a:solidFill>
              <a:latin typeface="Aleo Light"/>
              <a:cs typeface="Aleo Light"/>
            </a:endParaRPr>
          </a:p>
          <a:p>
            <a:pPr algn="ctr"/>
            <a:r>
              <a:rPr lang="en-US" sz="1200" kern="900" dirty="0" smtClean="0">
                <a:solidFill>
                  <a:srgbClr val="5D5D5D"/>
                </a:solidFill>
                <a:latin typeface="Aleo Light"/>
                <a:cs typeface="Aleo Light"/>
              </a:rPr>
              <a:t>Research, personal observations and previous conversations with editors and journalists</a:t>
            </a:r>
            <a:endParaRPr lang="en-US" sz="1200" kern="900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7240" y="3417865"/>
            <a:ext cx="2648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900" dirty="0" smtClean="0">
                <a:solidFill>
                  <a:srgbClr val="5D5D5D"/>
                </a:solidFill>
                <a:latin typeface="Aleo Light"/>
                <a:cs typeface="Aleo Light"/>
              </a:rPr>
              <a:t>Unlock the Narrative</a:t>
            </a:r>
            <a:endParaRPr lang="en-US" kern="900" dirty="0">
              <a:solidFill>
                <a:srgbClr val="5D5D5D"/>
              </a:solidFill>
              <a:latin typeface="Aleo Light"/>
              <a:cs typeface="Aleo Light"/>
            </a:endParaRPr>
          </a:p>
          <a:p>
            <a:pPr algn="ctr"/>
            <a:r>
              <a:rPr lang="en-US" sz="1200" kern="900" dirty="0" smtClean="0">
                <a:solidFill>
                  <a:srgbClr val="232079"/>
                </a:solidFill>
                <a:latin typeface="Aleo Light Italic"/>
                <a:cs typeface="Aleo Light Italic"/>
              </a:rPr>
              <a:t>Get to the root of the story</a:t>
            </a:r>
            <a:endParaRPr lang="en-US" sz="1200" kern="900" dirty="0">
              <a:solidFill>
                <a:srgbClr val="232079"/>
              </a:solidFill>
              <a:latin typeface="Aleo Light Italic"/>
              <a:cs typeface="Aleo Light Italic"/>
            </a:endParaRPr>
          </a:p>
          <a:p>
            <a:pPr algn="ctr"/>
            <a:endParaRPr lang="en-US" sz="1400" kern="900" dirty="0">
              <a:solidFill>
                <a:srgbClr val="5D5D5D"/>
              </a:solidFill>
              <a:latin typeface="Aleo Light"/>
              <a:cs typeface="Aleo Light"/>
            </a:endParaRPr>
          </a:p>
          <a:p>
            <a:pPr algn="ctr"/>
            <a:r>
              <a:rPr lang="en-US" sz="1200" kern="900" dirty="0" smtClean="0">
                <a:solidFill>
                  <a:srgbClr val="5D5D5D"/>
                </a:solidFill>
                <a:latin typeface="Aleo Light"/>
                <a:cs typeface="Aleo Light"/>
              </a:rPr>
              <a:t>Create fact sheet, assemble list of subject matter experts and catalog available photos and video</a:t>
            </a:r>
            <a:endParaRPr lang="en-US" sz="1200" kern="900" dirty="0">
              <a:solidFill>
                <a:srgbClr val="5D5D5D"/>
              </a:solidFill>
              <a:latin typeface="Aleo Light"/>
              <a:cs typeface="Aleo Light"/>
            </a:endParaRPr>
          </a:p>
        </p:txBody>
      </p:sp>
      <p:pic>
        <p:nvPicPr>
          <p:cNvPr id="19" name="Bild 4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91" y="2415154"/>
            <a:ext cx="787453" cy="131242"/>
          </a:xfrm>
          <a:prstGeom prst="rect">
            <a:avLst/>
          </a:prstGeom>
        </p:spPr>
      </p:pic>
      <p:pic>
        <p:nvPicPr>
          <p:cNvPr id="17" name="Bild 4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82">
            <a:off x="5041478" y="1976706"/>
            <a:ext cx="787453" cy="131242"/>
          </a:xfrm>
          <a:prstGeom prst="rect">
            <a:avLst/>
          </a:prstGeom>
        </p:spPr>
      </p:pic>
      <p:pic>
        <p:nvPicPr>
          <p:cNvPr id="18" name="Bild 4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">
            <a:off x="5026371" y="2838936"/>
            <a:ext cx="787453" cy="13124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12823" y="2025674"/>
            <a:ext cx="877377" cy="877377"/>
            <a:chOff x="1012823" y="2025674"/>
            <a:chExt cx="877377" cy="877377"/>
          </a:xfrm>
        </p:grpSpPr>
        <p:sp>
          <p:nvSpPr>
            <p:cNvPr id="9" name="Oval 8"/>
            <p:cNvSpPr/>
            <p:nvPr/>
          </p:nvSpPr>
          <p:spPr>
            <a:xfrm>
              <a:off x="1012823" y="2025674"/>
              <a:ext cx="877377" cy="877377"/>
            </a:xfrm>
            <a:prstGeom prst="ellipse">
              <a:avLst/>
            </a:prstGeom>
            <a:solidFill>
              <a:srgbClr val="232079"/>
            </a:solidFill>
            <a:ln w="28575" cap="rnd" cmpd="sng">
              <a:solidFill>
                <a:srgbClr val="232079"/>
              </a:solidFill>
              <a:beve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leo Light"/>
                <a:cs typeface="Aleo Light"/>
              </a:endParaRPr>
            </a:p>
          </p:txBody>
        </p:sp>
        <p:pic>
          <p:nvPicPr>
            <p:cNvPr id="28" name="Picture 27" descr="document-edi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771" y="2232317"/>
              <a:ext cx="397698" cy="44188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100743" y="1189271"/>
            <a:ext cx="2675310" cy="1264658"/>
            <a:chOff x="6100743" y="1189271"/>
            <a:chExt cx="2675310" cy="1264658"/>
          </a:xfrm>
        </p:grpSpPr>
        <p:sp>
          <p:nvSpPr>
            <p:cNvPr id="11" name="Rectangle 10"/>
            <p:cNvSpPr/>
            <p:nvPr/>
          </p:nvSpPr>
          <p:spPr>
            <a:xfrm>
              <a:off x="7063127" y="1338239"/>
              <a:ext cx="1712926" cy="1115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kern="900" dirty="0" smtClean="0">
                  <a:solidFill>
                    <a:srgbClr val="232079"/>
                  </a:solidFill>
                  <a:latin typeface="Aleo Light"/>
                  <a:cs typeface="Aleo Light"/>
                </a:rPr>
                <a:t>Targeted Pitches</a:t>
              </a:r>
              <a:endParaRPr lang="en-US" sz="1400" kern="900" dirty="0">
                <a:solidFill>
                  <a:srgbClr val="232079"/>
                </a:solidFill>
                <a:latin typeface="Aleo Light"/>
                <a:cs typeface="Aleo Light"/>
              </a:endParaRPr>
            </a:p>
            <a:p>
              <a:r>
                <a:rPr lang="en-US" sz="1050" kern="9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Begin contacting target list of editors and journalists and offering first opportunity to cover story</a:t>
              </a:r>
              <a:endParaRPr lang="en-US" sz="1050" kern="900" dirty="0">
                <a:solidFill>
                  <a:srgbClr val="5D5D5D"/>
                </a:solidFill>
                <a:latin typeface="Aleo Light Italic"/>
                <a:cs typeface="Aleo Light Italic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00743" y="1189271"/>
              <a:ext cx="827697" cy="820593"/>
              <a:chOff x="6100743" y="1189271"/>
              <a:chExt cx="827697" cy="82059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100743" y="1189271"/>
                <a:ext cx="827697" cy="820593"/>
              </a:xfrm>
              <a:prstGeom prst="ellipse">
                <a:avLst/>
              </a:prstGeom>
              <a:solidFill>
                <a:srgbClr val="232079"/>
              </a:solidFill>
              <a:ln w="28575" cap="rnd" cmpd="sng">
                <a:solidFill>
                  <a:srgbClr val="232079"/>
                </a:solidFill>
                <a:beve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leo Light"/>
                  <a:cs typeface="Aleo Light"/>
                </a:endParaRPr>
              </a:p>
            </p:txBody>
          </p:sp>
          <p:pic>
            <p:nvPicPr>
              <p:cNvPr id="29" name="Picture 28" descr="checkmark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4042" y="1451048"/>
                <a:ext cx="430840" cy="309321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6100743" y="3064661"/>
            <a:ext cx="2694123" cy="1526229"/>
            <a:chOff x="6100743" y="3064661"/>
            <a:chExt cx="2694123" cy="1526229"/>
          </a:xfrm>
        </p:grpSpPr>
        <p:sp>
          <p:nvSpPr>
            <p:cNvPr id="23" name="Rectangle 22"/>
            <p:cNvSpPr/>
            <p:nvPr/>
          </p:nvSpPr>
          <p:spPr>
            <a:xfrm>
              <a:off x="7078552" y="3236673"/>
              <a:ext cx="171631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kern="900" dirty="0" smtClean="0">
                  <a:solidFill>
                    <a:srgbClr val="232079"/>
                  </a:solidFill>
                  <a:latin typeface="Aleo Light"/>
                  <a:cs typeface="Aleo Light"/>
                </a:rPr>
                <a:t>Start Spreading</a:t>
              </a:r>
              <a:endParaRPr lang="en-US" sz="1600" kern="900" dirty="0">
                <a:solidFill>
                  <a:srgbClr val="232079"/>
                </a:solidFill>
                <a:latin typeface="Aleo Light"/>
                <a:cs typeface="Aleo Light"/>
              </a:endParaRPr>
            </a:p>
            <a:p>
              <a:r>
                <a:rPr lang="en-US" sz="1100" kern="9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Distribute blanket press release to relevant news outlets that do not require investment of time needed for targeted pitch</a:t>
              </a:r>
              <a:endParaRPr lang="en-US" sz="1100" kern="900" dirty="0">
                <a:solidFill>
                  <a:srgbClr val="5D5D5D"/>
                </a:solidFill>
                <a:latin typeface="Aleo Light Italic"/>
                <a:cs typeface="Aleo Light Italic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100743" y="3064661"/>
              <a:ext cx="827697" cy="820593"/>
              <a:chOff x="6100743" y="3064661"/>
              <a:chExt cx="827697" cy="82059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100743" y="3064661"/>
                <a:ext cx="827697" cy="820593"/>
              </a:xfrm>
              <a:prstGeom prst="ellipse">
                <a:avLst/>
              </a:prstGeom>
              <a:solidFill>
                <a:srgbClr val="232079"/>
              </a:solidFill>
              <a:ln w="28575" cap="rnd" cmpd="sng">
                <a:solidFill>
                  <a:srgbClr val="232079"/>
                </a:solidFill>
                <a:beve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leo Light"/>
                  <a:cs typeface="Aleo Light"/>
                </a:endParaRPr>
              </a:p>
            </p:txBody>
          </p:sp>
          <p:pic>
            <p:nvPicPr>
              <p:cNvPr id="30" name="Picture 29" descr="expor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6270" y="3274469"/>
                <a:ext cx="441887" cy="37560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3573892" y="2025674"/>
            <a:ext cx="877377" cy="877377"/>
            <a:chOff x="3573892" y="2025674"/>
            <a:chExt cx="877377" cy="877377"/>
          </a:xfrm>
        </p:grpSpPr>
        <p:sp>
          <p:nvSpPr>
            <p:cNvPr id="10" name="Oval 9"/>
            <p:cNvSpPr/>
            <p:nvPr/>
          </p:nvSpPr>
          <p:spPr>
            <a:xfrm>
              <a:off x="3573892" y="2025674"/>
              <a:ext cx="877377" cy="877377"/>
            </a:xfrm>
            <a:prstGeom prst="ellipse">
              <a:avLst/>
            </a:prstGeom>
            <a:solidFill>
              <a:srgbClr val="232079"/>
            </a:solidFill>
            <a:ln w="28575" cap="rnd" cmpd="sng">
              <a:solidFill>
                <a:srgbClr val="232079"/>
              </a:solidFill>
              <a:beve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leo Light"/>
                <a:cs typeface="Aleo Light"/>
              </a:endParaRPr>
            </a:p>
          </p:txBody>
        </p:sp>
        <p:pic>
          <p:nvPicPr>
            <p:cNvPr id="31" name="Picture 30" descr="lock-op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252" y="2226088"/>
              <a:ext cx="298274" cy="43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9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Orle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9723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1484621"/>
            <a:ext cx="9169724" cy="1586470"/>
          </a:xfrm>
          <a:prstGeom prst="rect">
            <a:avLst/>
          </a:prstGeom>
          <a:gradFill flip="none" rotWithShape="1">
            <a:gsLst>
              <a:gs pos="0">
                <a:srgbClr val="232079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0632" y="1916563"/>
            <a:ext cx="4202113" cy="5953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OBSERVATIONS</a:t>
            </a: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30876"/>
            <a:ext cx="9153407" cy="733783"/>
          </a:xfrm>
          <a:prstGeom prst="rect">
            <a:avLst/>
          </a:prstGeom>
          <a:solidFill>
            <a:srgbClr val="232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leo Light"/>
              <a:cs typeface="Aleo Ligh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5154990" cy="579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LAYERS OF NEW ORLEANS</a:t>
            </a:r>
            <a:br>
              <a:rPr lang="en-US" dirty="0" smtClean="0"/>
            </a:br>
            <a:r>
              <a:rPr lang="en-US" sz="1300" dirty="0" smtClean="0">
                <a:solidFill>
                  <a:srgbClr val="232079"/>
                </a:solidFill>
              </a:rPr>
              <a:t>common misconceptions from personal observations/conversations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view-list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3" y="4632492"/>
            <a:ext cx="465560" cy="277119"/>
          </a:xfrm>
          <a:prstGeom prst="rect">
            <a:avLst/>
          </a:prstGeom>
        </p:spPr>
      </p:pic>
      <p:sp>
        <p:nvSpPr>
          <p:cNvPr id="60" name="Textfeld 37"/>
          <p:cNvSpPr txBox="1"/>
          <p:nvPr/>
        </p:nvSpPr>
        <p:spPr>
          <a:xfrm>
            <a:off x="1017381" y="4538065"/>
            <a:ext cx="662529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leo Light"/>
                <a:cs typeface="Aleo Light"/>
              </a:rPr>
              <a:t>Truth:  You can keep kids engaged, learning and safe in New Orleans.</a:t>
            </a:r>
          </a:p>
          <a:p>
            <a:r>
              <a:rPr lang="nl-NL" sz="1050" b="1" dirty="0" smtClean="0">
                <a:solidFill>
                  <a:schemeClr val="bg1"/>
                </a:solidFill>
              </a:rPr>
              <a:t>Cajun cooking school, Audubon Attractions, Mardi Gras World,  National World War II Museum</a:t>
            </a:r>
            <a:endParaRPr lang="nl-NL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6515343"/>
              </p:ext>
            </p:extLst>
          </p:nvPr>
        </p:nvGraphicFramePr>
        <p:xfrm>
          <a:off x="434807" y="1326270"/>
          <a:ext cx="5935513" cy="289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368358" y="1448190"/>
            <a:ext cx="1219331" cy="1510670"/>
            <a:chOff x="7368358" y="1448190"/>
            <a:chExt cx="1219331" cy="1510670"/>
          </a:xfrm>
        </p:grpSpPr>
        <p:sp>
          <p:nvSpPr>
            <p:cNvPr id="25" name="TextBox 24"/>
            <p:cNvSpPr txBox="1"/>
            <p:nvPr/>
          </p:nvSpPr>
          <p:spPr>
            <a:xfrm>
              <a:off x="7368358" y="1448190"/>
              <a:ext cx="1219331" cy="151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Family Friendly?</a:t>
              </a:r>
            </a:p>
            <a:p>
              <a:endParaRPr lang="en-US" sz="1000" dirty="0" smtClean="0">
                <a:solidFill>
                  <a:srgbClr val="5D5D5D"/>
                </a:solidFill>
                <a:latin typeface="Aleo Light Italic"/>
                <a:cs typeface="Aleo Light Italic"/>
              </a:endParaRPr>
            </a:p>
            <a:p>
              <a:pPr>
                <a:lnSpc>
                  <a:spcPct val="90000"/>
                </a:lnSpc>
              </a:pPr>
              <a:r>
                <a:rPr lang="en-US" sz="10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It can be, but many families do not know how to experience New Orleans family style!</a:t>
              </a:r>
              <a:endParaRPr lang="en-US" sz="1000" dirty="0">
                <a:solidFill>
                  <a:srgbClr val="5D5D5D"/>
                </a:solidFill>
                <a:latin typeface="Aleo Light Italic"/>
                <a:cs typeface="Aleo Light Italic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467553" y="1967554"/>
              <a:ext cx="781864" cy="0"/>
            </a:xfrm>
            <a:prstGeom prst="line">
              <a:avLst/>
            </a:prstGeom>
            <a:ln w="9525" cmpd="sng">
              <a:solidFill>
                <a:srgbClr val="2320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Bild 41" descr="1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9" y="1733713"/>
            <a:ext cx="787453" cy="1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716AE0-D692-C64A-9B6E-D0D89FD49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C716AE0-D692-C64A-9B6E-D0D89FD49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2189C-BAB2-DB4D-BE3E-0485480D1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5A2189C-BAB2-DB4D-BE3E-0485480D1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F04EA0-337E-2A4A-8B4A-6ECC2343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CF04EA0-337E-2A4A-8B4A-6ECC23430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DBEF1-161B-3940-95ED-FA7174AB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46DBEF1-161B-3940-95ED-FA7174AB7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8AE48B-02AE-0944-947B-C2BED947F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B8AE48B-02AE-0944-947B-C2BED947F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E2DE66-8E8D-ED4E-8B69-9112D9576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5E2DE66-8E8D-ED4E-8B69-9112D9576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882DD0-8636-E14D-A556-747FAC971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A882DD0-8636-E14D-A556-747FAC971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14285-88B5-864C-AC37-2E22A0EE8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DCE14285-88B5-864C-AC37-2E22A0EE8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23D42F-8931-F747-9FA5-BD3DBD705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7423D42F-8931-F747-9FA5-BD3DBD705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new-orleans-reveillon_002-16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1484621"/>
            <a:ext cx="9169724" cy="1586470"/>
          </a:xfrm>
          <a:prstGeom prst="rect">
            <a:avLst/>
          </a:prstGeom>
          <a:gradFill flip="none" rotWithShape="1">
            <a:gsLst>
              <a:gs pos="0">
                <a:srgbClr val="232079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0632" y="1916563"/>
            <a:ext cx="4202113" cy="5953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RESEARCH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2873796"/>
            <a:ext cx="9144000" cy="2269703"/>
          </a:xfrm>
          <a:prstGeom prst="rect">
            <a:avLst/>
          </a:prstGeom>
          <a:solidFill>
            <a:srgbClr val="232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57200" y="406296"/>
            <a:ext cx="4223085" cy="579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THE RESEARCH</a:t>
            </a:r>
            <a:br>
              <a:rPr lang="en-US" dirty="0" smtClean="0"/>
            </a:br>
            <a:r>
              <a:rPr lang="en-US" sz="1300" dirty="0" smtClean="0">
                <a:solidFill>
                  <a:srgbClr val="232079"/>
                </a:solidFill>
              </a:rPr>
              <a:t>facts, figures and demographics</a:t>
            </a:r>
            <a:endParaRPr lang="en-US" sz="1300" dirty="0">
              <a:solidFill>
                <a:srgbClr val="23207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16259" y="4730979"/>
            <a:ext cx="2133600" cy="273844"/>
          </a:xfrm>
        </p:spPr>
        <p:txBody>
          <a:bodyPr/>
          <a:lstStyle/>
          <a:p>
            <a:fld id="{85D7182A-6091-0B44-BC53-3741B6723779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873796"/>
            <a:ext cx="9144000" cy="10763"/>
          </a:xfrm>
          <a:prstGeom prst="line">
            <a:avLst/>
          </a:prstGeom>
          <a:ln>
            <a:solidFill>
              <a:srgbClr val="2320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483240" y="1717058"/>
            <a:ext cx="1861262" cy="2761602"/>
            <a:chOff x="1483240" y="1717058"/>
            <a:chExt cx="1861262" cy="2761602"/>
          </a:xfrm>
          <a:solidFill>
            <a:srgbClr val="FC3C40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2128429" y="1717058"/>
              <a:ext cx="576237" cy="576237"/>
              <a:chOff x="2107263" y="1506950"/>
              <a:chExt cx="576237" cy="576237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2107263" y="1506950"/>
                <a:ext cx="576237" cy="576237"/>
              </a:xfrm>
              <a:prstGeom prst="ellipse">
                <a:avLst/>
              </a:prstGeom>
              <a:solidFill>
                <a:srgbClr val="232079"/>
              </a:solidFill>
              <a:ln>
                <a:solidFill>
                  <a:srgbClr val="23207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star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0688" y="1677611"/>
                <a:ext cx="261621" cy="248205"/>
              </a:xfrm>
              <a:prstGeom prst="rect">
                <a:avLst/>
              </a:prstGeom>
              <a:solidFill>
                <a:srgbClr val="232079"/>
              </a:solidFill>
            </p:spPr>
          </p:pic>
        </p:grpSp>
        <p:cxnSp>
          <p:nvCxnSpPr>
            <p:cNvPr id="36" name="Straight Connector 35"/>
            <p:cNvCxnSpPr/>
            <p:nvPr/>
          </p:nvCxnSpPr>
          <p:spPr>
            <a:xfrm flipV="1">
              <a:off x="2413871" y="2293295"/>
              <a:ext cx="0" cy="592793"/>
            </a:xfrm>
            <a:prstGeom prst="line">
              <a:avLst/>
            </a:prstGeom>
            <a:grpFill/>
            <a:ln w="15875">
              <a:solidFill>
                <a:srgbClr val="232079">
                  <a:alpha val="66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83240" y="2974659"/>
              <a:ext cx="1861262" cy="1504001"/>
            </a:xfrm>
            <a:prstGeom prst="rect">
              <a:avLst/>
            </a:prstGeom>
            <a:solidFill>
              <a:srgbClr val="23207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Aleo Light"/>
                  <a:cs typeface="Aleo Light"/>
                </a:rPr>
                <a:t>#1 trend is 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Aleo Light"/>
                  <a:cs typeface="Aleo Light"/>
                </a:rPr>
                <a:t>Multigenerational 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Aleo Light"/>
                  <a:cs typeface="Aleo Light"/>
                </a:rPr>
                <a:t>Family Travel</a:t>
              </a:r>
            </a:p>
            <a:p>
              <a:pPr algn="ctr">
                <a:lnSpc>
                  <a:spcPct val="14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Aleo Light Italic"/>
                  <a:cs typeface="Aleo Light Italic"/>
                </a:rPr>
                <a:t>50 plus demographic making decisions and supplementing trip costs</a:t>
              </a:r>
              <a:endParaRPr lang="en-US" sz="1000" dirty="0">
                <a:solidFill>
                  <a:schemeClr val="bg1"/>
                </a:solidFill>
                <a:latin typeface="Aleo Light Italic"/>
                <a:cs typeface="Aleo Light Italic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89740" y="2104175"/>
            <a:ext cx="1861262" cy="1946775"/>
            <a:chOff x="5689740" y="2104175"/>
            <a:chExt cx="1861262" cy="1946775"/>
          </a:xfrm>
          <a:solidFill>
            <a:srgbClr val="FC3C40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428469" y="3474713"/>
              <a:ext cx="576237" cy="576237"/>
              <a:chOff x="3018001" y="1537552"/>
              <a:chExt cx="576237" cy="576237"/>
            </a:xfrm>
            <a:grpFill/>
          </p:grpSpPr>
          <p:sp>
            <p:nvSpPr>
              <p:cNvPr id="6" name="Oval 5"/>
              <p:cNvSpPr/>
              <p:nvPr/>
            </p:nvSpPr>
            <p:spPr>
              <a:xfrm>
                <a:off x="3018001" y="1537552"/>
                <a:ext cx="576237" cy="576237"/>
              </a:xfrm>
              <a:prstGeom prst="ellipse">
                <a:avLst/>
              </a:prstGeom>
              <a:solidFill>
                <a:srgbClr val="232079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 descr="graph-ba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7003" y="1711590"/>
                <a:ext cx="171155" cy="224273"/>
              </a:xfrm>
              <a:prstGeom prst="rect">
                <a:avLst/>
              </a:prstGeom>
              <a:solidFill>
                <a:srgbClr val="232079"/>
              </a:solidFill>
            </p:spPr>
          </p:pic>
        </p:grpSp>
        <p:cxnSp>
          <p:nvCxnSpPr>
            <p:cNvPr id="37" name="Straight Connector 36"/>
            <p:cNvCxnSpPr/>
            <p:nvPr/>
          </p:nvCxnSpPr>
          <p:spPr>
            <a:xfrm flipV="1">
              <a:off x="6709793" y="2873796"/>
              <a:ext cx="0" cy="592793"/>
            </a:xfrm>
            <a:prstGeom prst="line">
              <a:avLst/>
            </a:prstGeom>
            <a:grpFill/>
            <a:ln w="15875">
              <a:solidFill>
                <a:schemeClr val="bg1">
                  <a:alpha val="66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89740" y="2104175"/>
              <a:ext cx="1861262" cy="56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77 Million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Number of Americans turning 65 before 2030 </a:t>
              </a:r>
              <a:endParaRPr lang="en-US" sz="1000" dirty="0">
                <a:solidFill>
                  <a:srgbClr val="5D5D5D"/>
                </a:solidFill>
                <a:latin typeface="Aleo Light Italic"/>
                <a:cs typeface="Aleo Light Italic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04706" y="1717058"/>
            <a:ext cx="1861262" cy="1964461"/>
            <a:chOff x="7004706" y="1717058"/>
            <a:chExt cx="1861262" cy="1964461"/>
          </a:xfrm>
          <a:solidFill>
            <a:srgbClr val="FC3C40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7517764" y="1717058"/>
              <a:ext cx="576237" cy="576237"/>
              <a:chOff x="5474054" y="1166166"/>
              <a:chExt cx="576237" cy="576237"/>
            </a:xfrm>
            <a:grpFill/>
          </p:grpSpPr>
          <p:sp>
            <p:nvSpPr>
              <p:cNvPr id="19" name="Oval 18"/>
              <p:cNvSpPr/>
              <p:nvPr/>
            </p:nvSpPr>
            <p:spPr>
              <a:xfrm>
                <a:off x="5474054" y="1166166"/>
                <a:ext cx="576237" cy="576237"/>
              </a:xfrm>
              <a:prstGeom prst="ellipse">
                <a:avLst/>
              </a:prstGeom>
              <a:solidFill>
                <a:srgbClr val="232079"/>
              </a:solidFill>
              <a:ln>
                <a:solidFill>
                  <a:srgbClr val="23207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graph-lin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0256" y="1370218"/>
                <a:ext cx="248321" cy="192449"/>
              </a:xfrm>
              <a:prstGeom prst="rect">
                <a:avLst/>
              </a:prstGeom>
              <a:solidFill>
                <a:srgbClr val="232079"/>
              </a:solidFill>
            </p:spPr>
          </p:pic>
        </p:grpSp>
        <p:cxnSp>
          <p:nvCxnSpPr>
            <p:cNvPr id="39" name="Straight Connector 38"/>
            <p:cNvCxnSpPr/>
            <p:nvPr/>
          </p:nvCxnSpPr>
          <p:spPr>
            <a:xfrm flipV="1">
              <a:off x="7805831" y="2281003"/>
              <a:ext cx="0" cy="592793"/>
            </a:xfrm>
            <a:prstGeom prst="line">
              <a:avLst/>
            </a:prstGeom>
            <a:grpFill/>
            <a:ln w="15875">
              <a:solidFill>
                <a:srgbClr val="232079">
                  <a:alpha val="66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004706" y="2974659"/>
              <a:ext cx="1861262" cy="706860"/>
            </a:xfrm>
            <a:prstGeom prst="rect">
              <a:avLst/>
            </a:prstGeom>
            <a:solidFill>
              <a:srgbClr val="23207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Aleo Light"/>
                  <a:cs typeface="Aleo Light"/>
                </a:rPr>
                <a:t>4.4 trips per year </a:t>
              </a:r>
              <a:endParaRPr lang="en-US" sz="1600" dirty="0" smtClean="0">
                <a:solidFill>
                  <a:schemeClr val="bg1"/>
                </a:solidFill>
                <a:latin typeface="Aleo Light"/>
                <a:cs typeface="Aleo Light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Aleo Light Italic"/>
                  <a:cs typeface="Aleo Light Italic"/>
                </a:rPr>
                <a:t>Number of multigenerational trips taken per family</a:t>
              </a:r>
              <a:endParaRPr lang="en-US" sz="1000" dirty="0">
                <a:solidFill>
                  <a:schemeClr val="bg1"/>
                </a:solidFill>
                <a:latin typeface="Aleo Light Italic"/>
                <a:cs typeface="Aleo Light Italic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9514" y="899049"/>
            <a:ext cx="1861262" cy="3191813"/>
            <a:chOff x="4199514" y="899049"/>
            <a:chExt cx="1861262" cy="3191813"/>
          </a:xfrm>
          <a:solidFill>
            <a:srgbClr val="FC3C4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4823097" y="899049"/>
              <a:ext cx="576237" cy="576237"/>
              <a:chOff x="5243994" y="3488486"/>
              <a:chExt cx="576237" cy="576237"/>
            </a:xfrm>
            <a:grpFill/>
          </p:grpSpPr>
          <p:sp>
            <p:nvSpPr>
              <p:cNvPr id="17" name="Oval 16"/>
              <p:cNvSpPr/>
              <p:nvPr/>
            </p:nvSpPr>
            <p:spPr>
              <a:xfrm>
                <a:off x="5243994" y="3488486"/>
                <a:ext cx="576237" cy="576237"/>
              </a:xfrm>
              <a:prstGeom prst="ellipse">
                <a:avLst/>
              </a:prstGeom>
              <a:solidFill>
                <a:srgbClr val="232079"/>
              </a:solidFill>
              <a:ln>
                <a:solidFill>
                  <a:srgbClr val="23207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user-group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2004" y="3655167"/>
                <a:ext cx="320808" cy="231280"/>
              </a:xfrm>
              <a:prstGeom prst="rect">
                <a:avLst/>
              </a:prstGeom>
              <a:solidFill>
                <a:srgbClr val="232079"/>
              </a:solidFill>
            </p:spPr>
          </p:pic>
        </p:grpSp>
        <p:cxnSp>
          <p:nvCxnSpPr>
            <p:cNvPr id="40" name="Straight Connector 39"/>
            <p:cNvCxnSpPr>
              <a:endCxn id="17" idx="4"/>
            </p:cNvCxnSpPr>
            <p:nvPr/>
          </p:nvCxnSpPr>
          <p:spPr>
            <a:xfrm flipH="1" flipV="1">
              <a:off x="5111216" y="1475286"/>
              <a:ext cx="5742" cy="1410803"/>
            </a:xfrm>
            <a:prstGeom prst="line">
              <a:avLst/>
            </a:prstGeom>
            <a:grpFill/>
            <a:ln w="15875">
              <a:solidFill>
                <a:srgbClr val="232079">
                  <a:alpha val="66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199514" y="2974659"/>
              <a:ext cx="1861262" cy="1116203"/>
            </a:xfrm>
            <a:prstGeom prst="rect">
              <a:avLst/>
            </a:prstGeom>
            <a:solidFill>
              <a:srgbClr val="23207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Aleo Light"/>
                  <a:cs typeface="Aleo Light"/>
                </a:rPr>
                <a:t>Hotel Location Important to 92%</a:t>
              </a:r>
              <a:endParaRPr lang="en-US" sz="1600" dirty="0" smtClean="0">
                <a:solidFill>
                  <a:schemeClr val="bg1"/>
                </a:solidFill>
                <a:latin typeface="Aleo Light"/>
                <a:cs typeface="Aleo Light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Aleo Light Italic"/>
                  <a:cs typeface="Aleo Light Italic"/>
                </a:rPr>
                <a:t>According to </a:t>
              </a:r>
            </a:p>
            <a:p>
              <a:pPr algn="ctr">
                <a:lnSpc>
                  <a:spcPct val="140000"/>
                </a:lnSpc>
              </a:pPr>
              <a:r>
                <a:rPr lang="en-US" sz="1000" dirty="0" smtClean="0">
                  <a:solidFill>
                    <a:schemeClr val="bg1"/>
                  </a:solidFill>
                  <a:latin typeface="Aleo Light Italic"/>
                  <a:cs typeface="Aleo Light Italic"/>
                </a:rPr>
                <a:t>Preferred Hotel Group</a:t>
              </a:r>
              <a:endParaRPr lang="en-US" sz="1000" dirty="0">
                <a:solidFill>
                  <a:schemeClr val="bg1"/>
                </a:solidFill>
                <a:latin typeface="Aleo Light Italic"/>
                <a:cs typeface="Aleo Light Italic"/>
              </a:endParaRPr>
            </a:p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chemeClr val="bg1"/>
                </a:solidFill>
                <a:latin typeface="Aleo Light Italic"/>
                <a:cs typeface="Aleo Light Italic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5129" y="2104175"/>
            <a:ext cx="1861262" cy="1946775"/>
            <a:chOff x="145129" y="2104175"/>
            <a:chExt cx="1861262" cy="1946775"/>
          </a:xfrm>
          <a:solidFill>
            <a:srgbClr val="FC3C40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759114" y="3474713"/>
              <a:ext cx="576237" cy="576237"/>
              <a:chOff x="6749011" y="3004540"/>
              <a:chExt cx="576237" cy="576237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6749011" y="3004540"/>
                <a:ext cx="576237" cy="576237"/>
              </a:xfrm>
              <a:prstGeom prst="ellipse">
                <a:avLst/>
              </a:prstGeom>
              <a:solidFill>
                <a:srgbClr val="232079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user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1338" y="3167814"/>
                <a:ext cx="259455" cy="245799"/>
              </a:xfrm>
              <a:prstGeom prst="rect">
                <a:avLst/>
              </a:prstGeom>
              <a:solidFill>
                <a:srgbClr val="232079"/>
              </a:solidFill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145129" y="2104175"/>
              <a:ext cx="1861262" cy="55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rgbClr val="5D5D5D"/>
                  </a:solidFill>
                  <a:latin typeface="Aleo Light"/>
                  <a:cs typeface="Aleo Light"/>
                </a:rPr>
                <a:t>48.3% of visitors</a:t>
              </a:r>
              <a:endParaRPr lang="en-US" sz="1600" dirty="0" smtClean="0">
                <a:solidFill>
                  <a:srgbClr val="5D5D5D"/>
                </a:solidFill>
                <a:latin typeface="Aleo Light"/>
                <a:cs typeface="Aleo Light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1000" dirty="0" smtClean="0">
                  <a:solidFill>
                    <a:srgbClr val="5D5D5D"/>
                  </a:solidFill>
                  <a:latin typeface="Aleo Light Italic"/>
                  <a:cs typeface="Aleo Light Italic"/>
                </a:rPr>
                <a:t>Age 50 &amp; older</a:t>
              </a:r>
              <a:endParaRPr lang="en-US" sz="1000" dirty="0">
                <a:solidFill>
                  <a:srgbClr val="5D5D5D"/>
                </a:solidFill>
                <a:latin typeface="Aleo Light Italic"/>
                <a:cs typeface="Aleo Light Italic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1041360" y="2875344"/>
              <a:ext cx="0" cy="592793"/>
            </a:xfrm>
            <a:prstGeom prst="line">
              <a:avLst/>
            </a:prstGeom>
            <a:grpFill/>
            <a:ln w="15875">
              <a:solidFill>
                <a:schemeClr val="bg1">
                  <a:alpha val="66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75136" y="1678094"/>
            <a:ext cx="1861262" cy="3052885"/>
            <a:chOff x="2975136" y="1678094"/>
            <a:chExt cx="1861262" cy="3052885"/>
          </a:xfrm>
        </p:grpSpPr>
        <p:grpSp>
          <p:nvGrpSpPr>
            <p:cNvPr id="8" name="Group 7"/>
            <p:cNvGrpSpPr/>
            <p:nvPr/>
          </p:nvGrpSpPr>
          <p:grpSpPr>
            <a:xfrm>
              <a:off x="2975136" y="1678094"/>
              <a:ext cx="1861262" cy="3052885"/>
              <a:chOff x="2975136" y="1678094"/>
              <a:chExt cx="1861262" cy="3052885"/>
            </a:xfrm>
            <a:solidFill>
              <a:srgbClr val="FC3C40"/>
            </a:solidFill>
          </p:grpSpPr>
          <p:sp>
            <p:nvSpPr>
              <p:cNvPr id="22" name="Oval 21"/>
              <p:cNvSpPr/>
              <p:nvPr/>
            </p:nvSpPr>
            <p:spPr>
              <a:xfrm>
                <a:off x="3623277" y="4154742"/>
                <a:ext cx="576237" cy="576237"/>
              </a:xfrm>
              <a:prstGeom prst="ellipse">
                <a:avLst/>
              </a:prstGeom>
              <a:solidFill>
                <a:srgbClr val="232079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22" idx="0"/>
              </p:cNvCxnSpPr>
              <p:nvPr/>
            </p:nvCxnSpPr>
            <p:spPr>
              <a:xfrm flipV="1">
                <a:off x="3911396" y="2873796"/>
                <a:ext cx="0" cy="1280946"/>
              </a:xfrm>
              <a:prstGeom prst="line">
                <a:avLst/>
              </a:prstGeom>
              <a:grpFill/>
              <a:ln w="15875">
                <a:solidFill>
                  <a:schemeClr val="bg1">
                    <a:alpha val="66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75136" y="1678094"/>
                <a:ext cx="1861262" cy="109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5D5D5D"/>
                    </a:solidFill>
                    <a:latin typeface="Aleo Light"/>
                    <a:cs typeface="Aleo Light"/>
                  </a:rPr>
                  <a:t>20.8 million multigenerational trips taken in 2011</a:t>
                </a:r>
                <a:endParaRPr lang="en-US" sz="1600" dirty="0" smtClean="0">
                  <a:solidFill>
                    <a:srgbClr val="5D5D5D"/>
                  </a:solidFill>
                  <a:latin typeface="Aleo Light"/>
                  <a:cs typeface="Aleo Light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en-US" sz="1000" dirty="0" smtClean="0">
                    <a:solidFill>
                      <a:srgbClr val="5D5D5D"/>
                    </a:solidFill>
                    <a:latin typeface="Aleo Light Italic"/>
                    <a:cs typeface="Aleo Light Italic"/>
                  </a:rPr>
                  <a:t>According to 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sz="1000" dirty="0" smtClean="0">
                    <a:solidFill>
                      <a:srgbClr val="5D5D5D"/>
                    </a:solidFill>
                    <a:latin typeface="Aleo Light Italic"/>
                    <a:cs typeface="Aleo Light Italic"/>
                  </a:rPr>
                  <a:t>Preferred Hotel Group</a:t>
                </a:r>
                <a:endParaRPr lang="en-US" sz="1000" dirty="0">
                  <a:solidFill>
                    <a:srgbClr val="5D5D5D"/>
                  </a:solidFill>
                  <a:latin typeface="Aleo Light Italic"/>
                  <a:cs typeface="Aleo Light Italic"/>
                </a:endParaRPr>
              </a:p>
            </p:txBody>
          </p:sp>
        </p:grpSp>
        <p:pic>
          <p:nvPicPr>
            <p:cNvPr id="53" name="Picture 52" descr="thumbs-up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129" y="4269620"/>
              <a:ext cx="332719" cy="332719"/>
            </a:xfrm>
            <a:prstGeom prst="rect">
              <a:avLst/>
            </a:prstGeom>
            <a:solidFill>
              <a:srgbClr val="232079"/>
            </a:solidFill>
          </p:spPr>
        </p:pic>
      </p:grpSp>
    </p:spTree>
    <p:extLst>
      <p:ext uri="{BB962C8B-B14F-4D97-AF65-F5344CB8AC3E}">
        <p14:creationId xmlns:p14="http://schemas.microsoft.com/office/powerpoint/2010/main" val="6505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FC3C40"/>
      </a:accent1>
      <a:accent2>
        <a:srgbClr val="47A28F"/>
      </a:accent2>
      <a:accent3>
        <a:srgbClr val="35786A"/>
      </a:accent3>
      <a:accent4>
        <a:srgbClr val="5DB7E2"/>
      </a:accent4>
      <a:accent5>
        <a:srgbClr val="FC3C40"/>
      </a:accent5>
      <a:accent6>
        <a:srgbClr val="FC3C40"/>
      </a:accent6>
      <a:hlink>
        <a:srgbClr val="22B2B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13785</TotalTime>
  <Words>624</Words>
  <Application>Microsoft Office PowerPoint</Application>
  <PresentationFormat>On-screen Show (16:9)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TIMELINE what we will cover: agenda and timeline</vt:lpstr>
      <vt:lpstr>OVERVIEW</vt:lpstr>
      <vt:lpstr>PowerPoint Presentation</vt:lpstr>
      <vt:lpstr>PROCESS how I craft and pitch unique narratives</vt:lpstr>
      <vt:lpstr>OBSERVATIONS</vt:lpstr>
      <vt:lpstr>LAYERS OF NEW ORLEANS common misconceptions from personal observations/conversations</vt:lpstr>
      <vt:lpstr>RESEARCH </vt:lpstr>
      <vt:lpstr>THE RESEARCH facts, figures and demographics</vt:lpstr>
      <vt:lpstr>PowerPoint Presentation</vt:lpstr>
      <vt:lpstr>COMPONENTS OF MGT connect all generations in central location</vt:lpstr>
      <vt:lpstr>THE PITCH</vt:lpstr>
      <vt:lpstr>MULTIGENERATIONAL TRAVEL  Christmas in New Orleans</vt:lpstr>
      <vt:lpstr>EILEEN OGINTZ “Taking the Kidz” – Tribune Media Services</vt:lpstr>
      <vt:lpstr>PETER GREENBERG CBS News Travel Editor</vt:lpstr>
      <vt:lpstr>CANDYCE STAPEN USA Today, Familyitrips Apps, and author of 30 travel books</vt:lpstr>
      <vt:lpstr>Questions</vt:lpstr>
      <vt:lpstr>Thank You</vt:lpstr>
    </vt:vector>
  </TitlesOfParts>
  <Company>Ergun Kayis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Ergun Kayis</dc:creator>
  <cp:lastModifiedBy>Madeline Sanchez</cp:lastModifiedBy>
  <cp:revision>571</cp:revision>
  <dcterms:created xsi:type="dcterms:W3CDTF">2013-10-19T00:35:00Z</dcterms:created>
  <dcterms:modified xsi:type="dcterms:W3CDTF">2015-09-16T21:14:28Z</dcterms:modified>
</cp:coreProperties>
</file>